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5" r:id="rId2"/>
    <p:sldId id="256" r:id="rId3"/>
    <p:sldId id="266" r:id="rId4"/>
    <p:sldId id="259" r:id="rId5"/>
    <p:sldId id="264" r:id="rId6"/>
    <p:sldId id="262" r:id="rId7"/>
    <p:sldId id="260"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0D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4573" autoAdjust="0"/>
  </p:normalViewPr>
  <p:slideViewPr>
    <p:cSldViewPr snapToGrid="0">
      <p:cViewPr varScale="1">
        <p:scale>
          <a:sx n="52" d="100"/>
          <a:sy n="52" d="100"/>
        </p:scale>
        <p:origin x="120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92FC5-388B-7E42-8CC5-25A30844C9D8}" type="datetimeFigureOut">
              <a:rPr lang="sv-SE" smtClean="0"/>
              <a:t>2022-01-24</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671FD3-90EF-7A40-B3BB-B0A1D1F1A4BC}" type="slidenum">
              <a:rPr lang="sv-SE" smtClean="0"/>
              <a:t>‹#›</a:t>
            </a:fld>
            <a:endParaRPr lang="sv-SE" dirty="0"/>
          </a:p>
        </p:txBody>
      </p:sp>
    </p:spTree>
    <p:extLst>
      <p:ext uri="{BB962C8B-B14F-4D97-AF65-F5344CB8AC3E}">
        <p14:creationId xmlns:p14="http://schemas.microsoft.com/office/powerpoint/2010/main" val="13278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1</a:t>
            </a:fld>
            <a:endParaRPr lang="sv-SE" dirty="0"/>
          </a:p>
        </p:txBody>
      </p:sp>
    </p:spTree>
    <p:extLst>
      <p:ext uri="{BB962C8B-B14F-4D97-AF65-F5344CB8AC3E}">
        <p14:creationId xmlns:p14="http://schemas.microsoft.com/office/powerpoint/2010/main" val="372776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Digital genomgång: -vet alla hur man kan stänga av och på ljudet? Hitta eventuell chatt och hur man räcker upp handen? hur tar vi ordet idag?</a:t>
            </a:r>
            <a:r>
              <a:rPr lang="fr-FR" dirty="0"/>
              <a:t> (Laget runt, handu</a:t>
            </a:r>
            <a:r>
              <a:rPr lang="sv-SE" dirty="0"/>
              <a:t>ppräckning, säga sitt namn, skriva i chatten?) MUTE när vi inte själva pratar, VIDEO PÅ när vi pratar</a:t>
            </a:r>
          </a:p>
          <a:p>
            <a:pPr marL="342900" indent="-342900">
              <a:buFont typeface="Arial" panose="020B0604020202020204" pitchFamily="34" charset="0"/>
              <a:buChar char="•"/>
            </a:pPr>
            <a:r>
              <a:rPr lang="sv-SE" dirty="0"/>
              <a:t>Tidsramar: -hur lång tid är träffen? Pauser</a:t>
            </a:r>
            <a:r>
              <a:rPr lang="fr-FR" dirty="0"/>
              <a:t>?</a:t>
            </a:r>
            <a:endParaRPr lang="sv-SE" dirty="0"/>
          </a:p>
          <a:p>
            <a:pPr marL="342900" indent="-342900">
              <a:buFont typeface="Arial" panose="020B0604020202020204" pitchFamily="34" charset="0"/>
              <a:buChar char="•"/>
            </a:pPr>
            <a:r>
              <a:rPr lang="sv-SE" dirty="0"/>
              <a:t>Presentationsrunda: börja med dig själv, gå sedan laget runt</a:t>
            </a:r>
          </a:p>
          <a:p>
            <a:pPr marL="342900" indent="-342900">
              <a:buFont typeface="Arial" panose="020B0604020202020204" pitchFamily="34" charset="0"/>
              <a:buChar char="•"/>
            </a:pPr>
            <a:r>
              <a:rPr lang="sv-SE" dirty="0"/>
              <a:t>Upplägg: berätta om strukturen med teman och planering/val utifrån föräldrars önskemål (NÄSTA BILD)</a:t>
            </a: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2</a:t>
            </a:fld>
            <a:endParaRPr lang="sv-SE" dirty="0"/>
          </a:p>
        </p:txBody>
      </p:sp>
    </p:spTree>
    <p:extLst>
      <p:ext uri="{BB962C8B-B14F-4D97-AF65-F5344CB8AC3E}">
        <p14:creationId xmlns:p14="http://schemas.microsoft.com/office/powerpoint/2010/main" val="424705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Att ge sitt barn en </a:t>
            </a:r>
            <a:r>
              <a:rPr lang="sv-SE" sz="1200" i="1" kern="1200" dirty="0">
                <a:solidFill>
                  <a:schemeClr val="tx1"/>
                </a:solidFill>
                <a:effectLst/>
                <a:latin typeface="+mn-lt"/>
                <a:ea typeface="+mn-ea"/>
                <a:cs typeface="+mn-cs"/>
              </a:rPr>
              <a:t>lyhörd</a:t>
            </a:r>
            <a:r>
              <a:rPr lang="sv-SE" sz="1200" kern="1200" dirty="0">
                <a:solidFill>
                  <a:schemeClr val="tx1"/>
                </a:solidFill>
                <a:effectLst/>
                <a:latin typeface="+mn-lt"/>
                <a:ea typeface="+mn-ea"/>
                <a:cs typeface="+mn-cs"/>
              </a:rPr>
              <a:t> omsorg är grunden för barnets trygga anknytning och en god relation mellan barnet och föräldern. Lyhördhet betyder att man försöker sätta sig in i vad barnet upplever just nu och vad det behöver. I början är det svårt att tyda en bebis, med tid och med denna lyhördhet blir man bättre och bättre på att förstå just sitt barn.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Att barn får en trygg anknytning betyder att de har många goda erfarenheter av att föräldrarna har erbjudit tröst och omsorg när barnet har signalerat sina behov. Det betyder inte att föräldern måste ”lyckas” att lugna barnet eller bebisen direkt, utan att det finns där och visar att det försöker trösta och lugna ger trygghet. Det betyder inte heller att man är lyhörd, inkännande och lugn varje gång, men att man är det för det mesta. Som förälder missar man både bebisars och större barns signaler, eller klarar inte att bemöta på bra sätt direkt. I samspel med barn blir det ofta fel och då försöker man igen, det vill säga man reparerar. Av alla de små reparationerna lär man sig mycket om barnet som föräldern och barnet lär sig också mycket, både om hur det kan signalera sina behov för att nå fram, barnen prövar och ändrar ju sina beteenden efter vilket gensvar de får. Men också en viktig grundläggande kunskap om att det GÅR  att göra om och göra bra i samspel. Man brukar säga att ”Relation är Reparation”. Det kanske låter knepigt, men är egentligen så enkelt som att bebisars hjärnor byggs från grunden av alla olika erfarenheter de får, allt de är med om skapar byggstenar i hjärnan om hur världen är, vad man får för hjälp när man är ledsen eller har svårt att komma ner i varv och vad man får för svar när man skrattar.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Små nyfödda bebisar har ingen förmåga att hantera svåra känslor och lugna sig själva, det är en förmåga som långsamt utvecklas. Och den utvecklas med hjälp av andra, framförallt föräldrarna. Men barn har också olika temperament som är medfödda, så olika barn kommer behöva olika mycket hjälp att lära sig hantera starka känslor.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Föräldrar är också olika och man har olika lätt eller svårt att hålla sig lugn när barn signalerar starka känslor, både när bebisar gör det och äldre barn.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är också meningen att vi ska bli lite stressade av bebisens skrik. Det är naturen som sett till att föräldrar är lite extra sköra och påverkade av bebisens signaler, man kan tänka att det evolutionärt har varit livsviktigt med snabb reaktion på minsta pip, eftersom bebisar är helt skyddslösa.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Så - det är ingenting som är så stressande som ett spädbarn som skriker, och det är alltså meningen. Skriket ska trigga föräldern att ge omsorg. Med tiden lägger det sig ofta hos föräldern, i och med att man får mer erfarenhet av att trösta och ökad förmåga att tyda bebisen. Detta kräver förstås tid med barnet och därför kan den förälder som inte är föräldraledig i början, oftast en pappa, hamna lite efter den födande mamman i erfarenhet och trygghet. Det kan man ta ikapp genom att se till att ta hand om bebisen själv i situationer där det behöver tröst.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 man mår dåligt, kanske av för mycket sömnbrist, eller stress, eller att man inte blir av med en känsla av otrygghet i sitt föräldraskap, kan det påverka ens lyhördhet för barnet. Det är helt enkelt svårt att vara lyhörd och öppen för andra när om man är väldigt stressad eller orolig eller ledsen inuti. Då kan man behöva tänka på hur vad som kan hjälpa för att man ska må bättre, är det avlastning för att få sova eller att dela sina bekymmer med någon.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 goda, mysiga stunderna spelar förstås också stor roll för relationen barn-förälder och barns utveckling!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3</a:t>
            </a:fld>
            <a:endParaRPr lang="sv-SE" dirty="0"/>
          </a:p>
        </p:txBody>
      </p:sp>
    </p:spTree>
    <p:extLst>
      <p:ext uri="{BB962C8B-B14F-4D97-AF65-F5344CB8AC3E}">
        <p14:creationId xmlns:p14="http://schemas.microsoft.com/office/powerpoint/2010/main" val="374098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u="sng" kern="1200" dirty="0">
                <a:solidFill>
                  <a:schemeClr val="tx1"/>
                </a:solidFill>
                <a:effectLst/>
                <a:latin typeface="+mn-lt"/>
                <a:ea typeface="+mn-ea"/>
                <a:cs typeface="+mn-cs"/>
              </a:rPr>
              <a:t>Följande frågor kan användas för ett hälsofrämjande gruppsamtal om lyhördhet och samspel med barnet.</a:t>
            </a:r>
          </a:p>
          <a:p>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Vilket temperament verkar ditt barn ha?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Är han/hon lik dig eller någon annan i familjen? </a:t>
            </a:r>
          </a:p>
          <a:p>
            <a:pPr lvl="0"/>
            <a:r>
              <a:rPr lang="sv-SE" sz="1200" kern="1200" dirty="0">
                <a:solidFill>
                  <a:schemeClr val="tx1"/>
                </a:solidFill>
                <a:effectLst/>
                <a:latin typeface="+mn-lt"/>
                <a:ea typeface="+mn-ea"/>
                <a:cs typeface="+mn-cs"/>
              </a:rPr>
              <a:t>Hur går det för dig att förstå vad ditt barn ”säger”?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Är det någon skillnad nu jämfört med den första tiden?</a:t>
            </a:r>
          </a:p>
          <a:p>
            <a:pPr lvl="0"/>
            <a:r>
              <a:rPr lang="sv-SE" sz="1200" kern="1200" dirty="0">
                <a:solidFill>
                  <a:schemeClr val="tx1"/>
                </a:solidFill>
                <a:effectLst/>
                <a:latin typeface="+mn-lt"/>
                <a:ea typeface="+mn-ea"/>
                <a:cs typeface="+mn-cs"/>
              </a:rPr>
              <a:t>Hur känns det för dig när ditt barn skriker? </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Hur kan du göra om blir väldigt stressad? (Man vill bara ”ta bort”, men det är i tröstandet ”det händer”, en del av relationsbyggandet som inte ska hoppas över.)</a:t>
            </a:r>
          </a:p>
          <a:p>
            <a:pPr lvl="0"/>
            <a:r>
              <a:rPr lang="sv-SE" sz="1200" kern="1200" dirty="0">
                <a:solidFill>
                  <a:schemeClr val="tx1"/>
                </a:solidFill>
                <a:effectLst/>
                <a:latin typeface="+mn-lt"/>
                <a:ea typeface="+mn-ea"/>
                <a:cs typeface="+mn-cs"/>
              </a:rPr>
              <a:t>Hur blir det för dig om andra har synpunkter på hur du gör med barnet? </a:t>
            </a:r>
          </a:p>
          <a:p>
            <a:pPr lvl="0"/>
            <a:r>
              <a:rPr lang="sv-SE" sz="1200" kern="1200" dirty="0">
                <a:solidFill>
                  <a:schemeClr val="tx1"/>
                </a:solidFill>
                <a:effectLst/>
                <a:latin typeface="+mn-lt"/>
                <a:ea typeface="+mn-ea"/>
                <a:cs typeface="+mn-cs"/>
              </a:rPr>
              <a:t>När har ni det som mysigast tillsammans? (Då byggs också relationen, </a:t>
            </a:r>
            <a:r>
              <a:rPr lang="sv-SE" sz="1200" b="1" kern="1200" dirty="0">
                <a:solidFill>
                  <a:schemeClr val="tx1"/>
                </a:solidFill>
                <a:effectLst/>
                <a:latin typeface="+mn-lt"/>
                <a:ea typeface="+mn-ea"/>
                <a:cs typeface="+mn-cs"/>
              </a:rPr>
              <a:t>bra sluta med positiv fråga</a:t>
            </a:r>
            <a:r>
              <a:rPr lang="sv-SE" sz="1200" kern="1200" dirty="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4</a:t>
            </a:fld>
            <a:endParaRPr lang="sv-SE" dirty="0"/>
          </a:p>
        </p:txBody>
      </p:sp>
    </p:spTree>
    <p:extLst>
      <p:ext uri="{BB962C8B-B14F-4D97-AF65-F5344CB8AC3E}">
        <p14:creationId xmlns:p14="http://schemas.microsoft.com/office/powerpoint/2010/main" val="203221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b="1" dirty="0">
                <a:latin typeface="Arial" panose="020B0604020202020204" pitchFamily="34" charset="0"/>
                <a:ea typeface="Calibri" panose="020F0502020204030204" pitchFamily="34" charset="0"/>
                <a:cs typeface="Times New Roman" panose="02020603050405020304" pitchFamily="18" charset="0"/>
              </a:rPr>
              <a:t>E</a:t>
            </a:r>
            <a:r>
              <a:rPr lang="sv-SE" altLang="sv-SE" sz="1200" dirty="0">
                <a:latin typeface="Arial" panose="020B0604020202020204" pitchFamily="34" charset="0"/>
                <a:ea typeface="Calibri" panose="020F0502020204030204" pitchFamily="34" charset="0"/>
                <a:cs typeface="Times New Roman" panose="02020603050405020304" pitchFamily="18" charset="0"/>
              </a:rPr>
              <a:t>n film från 1177.se där föräldrabarnhälsovårdspsykolog pratar om att första uppgiften som förälder är att lära känna sitt barn. Om barnets signaler och man får prova sig fram som nybliven förälder. Filmen tar också upp att tankar komma upp kring hur de egna föräldrarna var och hur man vill vara som förälder. (5:29 minuter)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sz="1200" dirty="0">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b="1" u="sng" dirty="0">
                <a:latin typeface="Arial" panose="020B0604020202020204" pitchFamily="34" charset="0"/>
                <a:cs typeface="Times New Roman" panose="02020603050405020304" pitchFamily="18" charset="0"/>
              </a:rPr>
              <a:t>Ex </a:t>
            </a:r>
            <a:r>
              <a:rPr lang="sv-SE" altLang="sv-SE" sz="1200" u="sng" dirty="0">
                <a:latin typeface="Arial" panose="020B0604020202020204" pitchFamily="34" charset="0"/>
                <a:cs typeface="Times New Roman" panose="02020603050405020304" pitchFamily="18" charset="0"/>
              </a:rPr>
              <a:t>på frågor efter filmen: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dirty="0">
                <a:latin typeface="Arial" panose="020B0604020202020204" pitchFamily="34" charset="0"/>
                <a:cs typeface="Times New Roman" panose="02020603050405020304" pitchFamily="18" charset="0"/>
              </a:rPr>
              <a:t>Vad tyckte ni om filmen?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dirty="0">
                <a:latin typeface="Arial" panose="020B0604020202020204" pitchFamily="34" charset="0"/>
                <a:cs typeface="Times New Roman" panose="02020603050405020304" pitchFamily="18" charset="0"/>
              </a:rPr>
              <a:t>Känner ni igen något i det hon sa?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ltLang="sv-SE" sz="1200" dirty="0">
                <a:latin typeface="Arial" panose="020B0604020202020204" pitchFamily="34" charset="0"/>
                <a:cs typeface="Times New Roman" panose="02020603050405020304" pitchFamily="18" charset="0"/>
              </a:rPr>
              <a:t>Vad vill ni själva ta med eller inte ta med från er barndom till ert föräldraskap?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sz="1200" dirty="0">
              <a:latin typeface="Arial" panose="020B0604020202020204" pitchFamily="34" charset="0"/>
              <a:cs typeface="Times New Roman" panose="02020603050405020304" pitchFamily="18" charset="0"/>
            </a:endParaRPr>
          </a:p>
          <a:p>
            <a:r>
              <a:rPr lang="sv-SE" sz="1200" b="1" u="sng" kern="1200" dirty="0">
                <a:solidFill>
                  <a:schemeClr val="tx1"/>
                </a:solidFill>
                <a:effectLst/>
                <a:latin typeface="+mn-lt"/>
                <a:ea typeface="+mn-ea"/>
                <a:cs typeface="+mn-cs"/>
              </a:rPr>
              <a:t>Tips </a:t>
            </a:r>
            <a:r>
              <a:rPr lang="sv-SE" sz="1200" b="0" u="sng" kern="1200" dirty="0">
                <a:solidFill>
                  <a:schemeClr val="tx1"/>
                </a:solidFill>
                <a:effectLst/>
                <a:latin typeface="+mn-lt"/>
                <a:ea typeface="+mn-ea"/>
                <a:cs typeface="+mn-cs"/>
              </a:rPr>
              <a:t>på övning från metodstödet:</a:t>
            </a:r>
          </a:p>
          <a:p>
            <a:r>
              <a:rPr lang="sv-SE" sz="1200" kern="1200" dirty="0">
                <a:solidFill>
                  <a:schemeClr val="tx1"/>
                </a:solidFill>
                <a:effectLst/>
                <a:latin typeface="+mn-lt"/>
                <a:ea typeface="+mn-ea"/>
                <a:cs typeface="+mn-cs"/>
              </a:rPr>
              <a:t>”Fundera en stund över någon som var viktig för dig när du var liten. Vad tror du det var som den personen stod för/gjorde som gör att den var viktig för dig?”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sz="1200" dirty="0">
              <a:latin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ltLang="sv-SE" sz="900" dirty="0">
              <a:latin typeface="Arial" panose="020B0604020202020204" pitchFamily="34" charset="0"/>
            </a:endParaRPr>
          </a:p>
          <a:p>
            <a:endParaRPr lang="sv-SE" dirty="0"/>
          </a:p>
        </p:txBody>
      </p:sp>
      <p:sp>
        <p:nvSpPr>
          <p:cNvPr id="4" name="Platshållare för bildnummer 3"/>
          <p:cNvSpPr>
            <a:spLocks noGrp="1"/>
          </p:cNvSpPr>
          <p:nvPr>
            <p:ph type="sldNum" sz="quarter" idx="5"/>
          </p:nvPr>
        </p:nvSpPr>
        <p:spPr/>
        <p:txBody>
          <a:bodyPr/>
          <a:lstStyle/>
          <a:p>
            <a:fld id="{42087209-AF76-45FA-B592-71AA74F8F29F}" type="slidenum">
              <a:rPr lang="sv-SE" smtClean="0"/>
              <a:t>5</a:t>
            </a:fld>
            <a:endParaRPr lang="sv-SE" dirty="0"/>
          </a:p>
        </p:txBody>
      </p:sp>
    </p:spTree>
    <p:extLst>
      <p:ext uri="{BB962C8B-B14F-4D97-AF65-F5344CB8AC3E}">
        <p14:creationId xmlns:p14="http://schemas.microsoft.com/office/powerpoint/2010/main" val="254093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6</a:t>
            </a:fld>
            <a:endParaRPr lang="sv-SE" dirty="0"/>
          </a:p>
        </p:txBody>
      </p:sp>
    </p:spTree>
    <p:extLst>
      <p:ext uri="{BB962C8B-B14F-4D97-AF65-F5344CB8AC3E}">
        <p14:creationId xmlns:p14="http://schemas.microsoft.com/office/powerpoint/2010/main" val="241631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br>
              <a:rPr lang="sv-SE" sz="1200" kern="1200" dirty="0">
                <a:solidFill>
                  <a:schemeClr val="tx1"/>
                </a:solidFill>
                <a:effectLst/>
                <a:latin typeface="+mn-lt"/>
                <a:ea typeface="+mn-ea"/>
                <a:cs typeface="+mn-cs"/>
              </a:rPr>
            </a:br>
            <a:endParaRPr lang="sv-SE" dirty="0"/>
          </a:p>
        </p:txBody>
      </p:sp>
      <p:sp>
        <p:nvSpPr>
          <p:cNvPr id="4" name="Platshållare för bildnummer 3"/>
          <p:cNvSpPr>
            <a:spLocks noGrp="1"/>
          </p:cNvSpPr>
          <p:nvPr>
            <p:ph type="sldNum" sz="quarter" idx="5"/>
          </p:nvPr>
        </p:nvSpPr>
        <p:spPr/>
        <p:txBody>
          <a:bodyPr/>
          <a:lstStyle/>
          <a:p>
            <a:fld id="{DB671FD3-90EF-7A40-B3BB-B0A1D1F1A4BC}" type="slidenum">
              <a:rPr lang="sv-SE" smtClean="0"/>
              <a:t>7</a:t>
            </a:fld>
            <a:endParaRPr lang="sv-SE" dirty="0"/>
          </a:p>
        </p:txBody>
      </p:sp>
    </p:spTree>
    <p:extLst>
      <p:ext uri="{BB962C8B-B14F-4D97-AF65-F5344CB8AC3E}">
        <p14:creationId xmlns:p14="http://schemas.microsoft.com/office/powerpoint/2010/main" val="57316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6245F8-7F74-4D46-B3CF-3BB87843DE6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E77E472-EE71-4F4A-84A7-103AC3CB13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3C552A6-368E-6D41-9891-FDEC648619AC}"/>
              </a:ext>
            </a:extLst>
          </p:cNvPr>
          <p:cNvSpPr>
            <a:spLocks noGrp="1"/>
          </p:cNvSpPr>
          <p:nvPr>
            <p:ph type="dt" sz="half" idx="10"/>
          </p:nvPr>
        </p:nvSpPr>
        <p:spPr/>
        <p:txBody>
          <a:bodyPr/>
          <a:lstStyle/>
          <a:p>
            <a:fld id="{2536DE13-328D-8644-AB0F-C2E2E7055937}"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DE24B043-111C-5840-AC4C-86077FC68740}"/>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FC57B5DF-FBEA-A148-A64C-268F00A79CAF}"/>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296091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2FD5D9-E3C9-2042-9CA5-9A29929A988A}"/>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D83E891-F0F6-3041-94B6-89EA87D6428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913AB6E-E02A-8B4A-BEE2-8DD1F08307F8}"/>
              </a:ext>
            </a:extLst>
          </p:cNvPr>
          <p:cNvSpPr>
            <a:spLocks noGrp="1"/>
          </p:cNvSpPr>
          <p:nvPr>
            <p:ph type="dt" sz="half" idx="10"/>
          </p:nvPr>
        </p:nvSpPr>
        <p:spPr/>
        <p:txBody>
          <a:bodyPr/>
          <a:lstStyle/>
          <a:p>
            <a:fld id="{2536DE13-328D-8644-AB0F-C2E2E7055937}"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C9A4119F-6359-7B4A-B0A3-55C9DE3D74A0}"/>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BE97C0B-A1E6-B54E-8069-2B3CD0E20DD9}"/>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326293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DDEBF0A-1820-054F-B3AE-DD29033AFCD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59D36F0-D2E8-B944-818D-800C0F8ED48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7FFA1A1-5D2A-F94F-9837-41A3D80B9AFB}"/>
              </a:ext>
            </a:extLst>
          </p:cNvPr>
          <p:cNvSpPr>
            <a:spLocks noGrp="1"/>
          </p:cNvSpPr>
          <p:nvPr>
            <p:ph type="dt" sz="half" idx="10"/>
          </p:nvPr>
        </p:nvSpPr>
        <p:spPr/>
        <p:txBody>
          <a:bodyPr/>
          <a:lstStyle/>
          <a:p>
            <a:fld id="{2536DE13-328D-8644-AB0F-C2E2E7055937}"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948CF48B-0170-9D40-A22F-6489B344D164}"/>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123AF2E0-C753-C741-9880-E7A2893CB588}"/>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3607364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BFF066-F871-2243-930B-56590E6CB7F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DF4B728-990B-E745-B935-D9B43C21DF4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2475127-7E38-4B46-A47E-8B22F83F928E}"/>
              </a:ext>
            </a:extLst>
          </p:cNvPr>
          <p:cNvSpPr>
            <a:spLocks noGrp="1"/>
          </p:cNvSpPr>
          <p:nvPr>
            <p:ph type="dt" sz="half" idx="10"/>
          </p:nvPr>
        </p:nvSpPr>
        <p:spPr/>
        <p:txBody>
          <a:bodyPr/>
          <a:lstStyle/>
          <a:p>
            <a:fld id="{2536DE13-328D-8644-AB0F-C2E2E7055937}"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ABEAE748-745B-A842-BCD0-D5C65A0FE6E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D5C60807-6B46-684D-8685-9AF08F129B0B}"/>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267833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1F3F12-019F-1D44-AB99-37F5E4F50E48}"/>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23BF75A-5E82-834F-99C6-479F6BB3C1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F6B15EFC-EFD4-5F43-BABE-F0B6E98FD4EC}"/>
              </a:ext>
            </a:extLst>
          </p:cNvPr>
          <p:cNvSpPr>
            <a:spLocks noGrp="1"/>
          </p:cNvSpPr>
          <p:nvPr>
            <p:ph type="dt" sz="half" idx="10"/>
          </p:nvPr>
        </p:nvSpPr>
        <p:spPr/>
        <p:txBody>
          <a:bodyPr/>
          <a:lstStyle/>
          <a:p>
            <a:fld id="{2536DE13-328D-8644-AB0F-C2E2E7055937}"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F33388DD-A96F-E543-B3E2-75BCF6D1A4AE}"/>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A4AAA9B-5DDE-2A48-BDD9-706B1206FEAC}"/>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2776480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B91969-EB70-CB4A-9C0B-0DCFBB442DF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69C3104-B7A0-2A4A-B7EE-C4334FB85C4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125D35A-A3A6-ED48-9EFE-086787785751}"/>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577142A-E3C4-9843-ACBE-EAD3B013C353}"/>
              </a:ext>
            </a:extLst>
          </p:cNvPr>
          <p:cNvSpPr>
            <a:spLocks noGrp="1"/>
          </p:cNvSpPr>
          <p:nvPr>
            <p:ph type="dt" sz="half" idx="10"/>
          </p:nvPr>
        </p:nvSpPr>
        <p:spPr/>
        <p:txBody>
          <a:bodyPr/>
          <a:lstStyle/>
          <a:p>
            <a:fld id="{2536DE13-328D-8644-AB0F-C2E2E7055937}" type="datetimeFigureOut">
              <a:rPr lang="sv-SE" smtClean="0"/>
              <a:t>2022-01-24</a:t>
            </a:fld>
            <a:endParaRPr lang="sv-SE" dirty="0"/>
          </a:p>
        </p:txBody>
      </p:sp>
      <p:sp>
        <p:nvSpPr>
          <p:cNvPr id="6" name="Platshållare för sidfot 5">
            <a:extLst>
              <a:ext uri="{FF2B5EF4-FFF2-40B4-BE49-F238E27FC236}">
                <a16:creationId xmlns:a16="http://schemas.microsoft.com/office/drawing/2014/main" id="{CF195D2C-96C9-1544-8DC8-3E86F9038BA8}"/>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B0EDD15D-6E9F-124F-BC16-5E49CDF36E63}"/>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344734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07CBFB-EEA1-1D49-82E6-794E7FA0C61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04C459B-04A0-8249-919F-C37BF8BC0A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4D1DBF2-6807-3A40-8489-8276F216AEF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C59E768-8687-4747-9E43-C145D5BFB7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B1CA97D-4211-ED41-8825-8A91A165D0E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0F92081-2569-5D4F-8B2E-7F0B015F0D34}"/>
              </a:ext>
            </a:extLst>
          </p:cNvPr>
          <p:cNvSpPr>
            <a:spLocks noGrp="1"/>
          </p:cNvSpPr>
          <p:nvPr>
            <p:ph type="dt" sz="half" idx="10"/>
          </p:nvPr>
        </p:nvSpPr>
        <p:spPr/>
        <p:txBody>
          <a:bodyPr/>
          <a:lstStyle/>
          <a:p>
            <a:fld id="{2536DE13-328D-8644-AB0F-C2E2E7055937}" type="datetimeFigureOut">
              <a:rPr lang="sv-SE" smtClean="0"/>
              <a:t>2022-01-24</a:t>
            </a:fld>
            <a:endParaRPr lang="sv-SE" dirty="0"/>
          </a:p>
        </p:txBody>
      </p:sp>
      <p:sp>
        <p:nvSpPr>
          <p:cNvPr id="8" name="Platshållare för sidfot 7">
            <a:extLst>
              <a:ext uri="{FF2B5EF4-FFF2-40B4-BE49-F238E27FC236}">
                <a16:creationId xmlns:a16="http://schemas.microsoft.com/office/drawing/2014/main" id="{672615E4-4B7D-2146-B01A-2B80893E2E0C}"/>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E3BBC71F-F149-0849-98AA-4534B2B585A1}"/>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3107454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1CA91D-581B-2748-A411-4F58D3878D4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6815559F-DEEC-0A45-B0BD-1B30CC1BF102}"/>
              </a:ext>
            </a:extLst>
          </p:cNvPr>
          <p:cNvSpPr>
            <a:spLocks noGrp="1"/>
          </p:cNvSpPr>
          <p:nvPr>
            <p:ph type="dt" sz="half" idx="10"/>
          </p:nvPr>
        </p:nvSpPr>
        <p:spPr/>
        <p:txBody>
          <a:bodyPr/>
          <a:lstStyle/>
          <a:p>
            <a:fld id="{2536DE13-328D-8644-AB0F-C2E2E7055937}" type="datetimeFigureOut">
              <a:rPr lang="sv-SE" smtClean="0"/>
              <a:t>2022-01-24</a:t>
            </a:fld>
            <a:endParaRPr lang="sv-SE" dirty="0"/>
          </a:p>
        </p:txBody>
      </p:sp>
      <p:sp>
        <p:nvSpPr>
          <p:cNvPr id="4" name="Platshållare för sidfot 3">
            <a:extLst>
              <a:ext uri="{FF2B5EF4-FFF2-40B4-BE49-F238E27FC236}">
                <a16:creationId xmlns:a16="http://schemas.microsoft.com/office/drawing/2014/main" id="{EE925289-EFB5-9E4E-BFAC-8A1FA2B17AC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991C3211-17AF-E24E-BA5D-420A1F3FD291}"/>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243332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3A27B1A-88E1-F045-849A-AC0006E0520C}"/>
              </a:ext>
            </a:extLst>
          </p:cNvPr>
          <p:cNvSpPr>
            <a:spLocks noGrp="1"/>
          </p:cNvSpPr>
          <p:nvPr>
            <p:ph type="dt" sz="half" idx="10"/>
          </p:nvPr>
        </p:nvSpPr>
        <p:spPr/>
        <p:txBody>
          <a:bodyPr/>
          <a:lstStyle/>
          <a:p>
            <a:fld id="{2536DE13-328D-8644-AB0F-C2E2E7055937}" type="datetimeFigureOut">
              <a:rPr lang="sv-SE" smtClean="0"/>
              <a:t>2022-01-24</a:t>
            </a:fld>
            <a:endParaRPr lang="sv-SE" dirty="0"/>
          </a:p>
        </p:txBody>
      </p:sp>
      <p:sp>
        <p:nvSpPr>
          <p:cNvPr id="3" name="Platshållare för sidfot 2">
            <a:extLst>
              <a:ext uri="{FF2B5EF4-FFF2-40B4-BE49-F238E27FC236}">
                <a16:creationId xmlns:a16="http://schemas.microsoft.com/office/drawing/2014/main" id="{7F9A7EB8-7905-B04E-B4AB-E5C8DC2D36E8}"/>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B3D9EB9F-B759-2C41-8F4A-E82817F41795}"/>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341153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E2D0B2-5C73-254C-AD51-6815211EBC4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4E64F32-FA1B-9E47-A04F-71CE171E98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D481A7F-956E-F84F-90B0-BA3A7F45EB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E7E9E28-74F2-3540-97C3-E4CB6EE00FA0}"/>
              </a:ext>
            </a:extLst>
          </p:cNvPr>
          <p:cNvSpPr>
            <a:spLocks noGrp="1"/>
          </p:cNvSpPr>
          <p:nvPr>
            <p:ph type="dt" sz="half" idx="10"/>
          </p:nvPr>
        </p:nvSpPr>
        <p:spPr/>
        <p:txBody>
          <a:bodyPr/>
          <a:lstStyle/>
          <a:p>
            <a:fld id="{2536DE13-328D-8644-AB0F-C2E2E7055937}" type="datetimeFigureOut">
              <a:rPr lang="sv-SE" smtClean="0"/>
              <a:t>2022-01-24</a:t>
            </a:fld>
            <a:endParaRPr lang="sv-SE" dirty="0"/>
          </a:p>
        </p:txBody>
      </p:sp>
      <p:sp>
        <p:nvSpPr>
          <p:cNvPr id="6" name="Platshållare för sidfot 5">
            <a:extLst>
              <a:ext uri="{FF2B5EF4-FFF2-40B4-BE49-F238E27FC236}">
                <a16:creationId xmlns:a16="http://schemas.microsoft.com/office/drawing/2014/main" id="{65FD5DBE-AF06-6048-B49C-FDFB6827A6CE}"/>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E1789152-E600-BA4E-8E5C-8E20408244F9}"/>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44980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167588-58B4-DC40-88CD-70F78D54973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B6C0F7-3F75-E746-935B-B8AD41A691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51923786-DCC9-4941-BAE8-D9BC34C23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089E8FA-8D62-E548-8510-3A6165CDA71E}"/>
              </a:ext>
            </a:extLst>
          </p:cNvPr>
          <p:cNvSpPr>
            <a:spLocks noGrp="1"/>
          </p:cNvSpPr>
          <p:nvPr>
            <p:ph type="dt" sz="half" idx="10"/>
          </p:nvPr>
        </p:nvSpPr>
        <p:spPr/>
        <p:txBody>
          <a:bodyPr/>
          <a:lstStyle/>
          <a:p>
            <a:fld id="{2536DE13-328D-8644-AB0F-C2E2E7055937}" type="datetimeFigureOut">
              <a:rPr lang="sv-SE" smtClean="0"/>
              <a:t>2022-01-24</a:t>
            </a:fld>
            <a:endParaRPr lang="sv-SE" dirty="0"/>
          </a:p>
        </p:txBody>
      </p:sp>
      <p:sp>
        <p:nvSpPr>
          <p:cNvPr id="6" name="Platshållare för sidfot 5">
            <a:extLst>
              <a:ext uri="{FF2B5EF4-FFF2-40B4-BE49-F238E27FC236}">
                <a16:creationId xmlns:a16="http://schemas.microsoft.com/office/drawing/2014/main" id="{612EECC1-33C9-AB42-896B-98A72B021886}"/>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9A4BAEB-A6BC-454B-84CB-F4DF5DB13EF9}"/>
              </a:ext>
            </a:extLst>
          </p:cNvPr>
          <p:cNvSpPr>
            <a:spLocks noGrp="1"/>
          </p:cNvSpPr>
          <p:nvPr>
            <p:ph type="sldNum" sz="quarter" idx="12"/>
          </p:nvPr>
        </p:nvSpPr>
        <p:spPr/>
        <p:txBody>
          <a:bodyPr/>
          <a:lstStyle/>
          <a:p>
            <a:fld id="{66E4C42A-0750-1047-9285-3DF64484E423}" type="slidenum">
              <a:rPr lang="sv-SE" smtClean="0"/>
              <a:t>‹#›</a:t>
            </a:fld>
            <a:endParaRPr lang="sv-SE" dirty="0"/>
          </a:p>
        </p:txBody>
      </p:sp>
    </p:spTree>
    <p:extLst>
      <p:ext uri="{BB962C8B-B14F-4D97-AF65-F5344CB8AC3E}">
        <p14:creationId xmlns:p14="http://schemas.microsoft.com/office/powerpoint/2010/main" val="103588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701DCDE-E632-9B47-A35D-4F043ADCCC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CE5E38E-521C-B148-8997-E31DE97913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252C0E4-A937-C04C-9C89-F3BE01F644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6DE13-328D-8644-AB0F-C2E2E7055937}"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2A796D76-FF69-534F-86CA-824D8F135F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0391E0B5-8AF7-F449-AD54-3950B6F22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4C42A-0750-1047-9285-3DF64484E423}" type="slidenum">
              <a:rPr lang="sv-SE" smtClean="0"/>
              <a:t>‹#›</a:t>
            </a:fld>
            <a:endParaRPr lang="sv-SE" dirty="0"/>
          </a:p>
        </p:txBody>
      </p:sp>
    </p:spTree>
    <p:extLst>
      <p:ext uri="{BB962C8B-B14F-4D97-AF65-F5344CB8AC3E}">
        <p14:creationId xmlns:p14="http://schemas.microsoft.com/office/powerpoint/2010/main" val="4245040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UlJvGLd9f1E"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1177.se/Vastmanland/barn--gravid/att-vara-foralder/foraldraskap-och-relationen-med-barnet/anknytning-hos-barn/" TargetMode="External"/><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1177.se/Vastmanland/barn--gravid/att-vara-foralder/foraldraskap-och-relationen-med-bar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61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38E2C9-9882-4575-8F67-2EC41238543E}"/>
              </a:ext>
            </a:extLst>
          </p:cNvPr>
          <p:cNvSpPr>
            <a:spLocks noGrp="1"/>
          </p:cNvSpPr>
          <p:nvPr>
            <p:ph type="title"/>
          </p:nvPr>
        </p:nvSpPr>
        <p:spPr>
          <a:xfrm>
            <a:off x="838200" y="304165"/>
            <a:ext cx="10515600" cy="559435"/>
          </a:xfrm>
          <a:solidFill>
            <a:schemeClr val="accent6">
              <a:lumMod val="20000"/>
              <a:lumOff val="80000"/>
              <a:alpha val="75000"/>
            </a:schemeClr>
          </a:solidFill>
        </p:spPr>
        <p:txBody>
          <a:bodyPr>
            <a:normAutofit/>
          </a:bodyPr>
          <a:lstStyle/>
          <a:p>
            <a:r>
              <a:rPr lang="sv-SE" sz="1600" dirty="0">
                <a:latin typeface="Gill Sans MT" panose="020B0502020104020203" pitchFamily="34" charset="0"/>
              </a:rPr>
              <a:t> Nationella Utvecklingsgruppen för Föräldraskapsstöd i Grupp</a:t>
            </a:r>
          </a:p>
        </p:txBody>
      </p:sp>
      <p:sp>
        <p:nvSpPr>
          <p:cNvPr id="3" name="Platshållare för innehåll 2">
            <a:extLst>
              <a:ext uri="{FF2B5EF4-FFF2-40B4-BE49-F238E27FC236}">
                <a16:creationId xmlns:a16="http://schemas.microsoft.com/office/drawing/2014/main" id="{9FD8B790-ECAC-44B2-99B1-FFEB2F985D0E}"/>
              </a:ext>
            </a:extLst>
          </p:cNvPr>
          <p:cNvSpPr>
            <a:spLocks noGrp="1"/>
          </p:cNvSpPr>
          <p:nvPr>
            <p:ph idx="1"/>
          </p:nvPr>
        </p:nvSpPr>
        <p:spPr>
          <a:xfrm rot="600000">
            <a:off x="1078596" y="1340069"/>
            <a:ext cx="10481876" cy="2969623"/>
          </a:xfrm>
          <a:solidFill>
            <a:schemeClr val="tx1">
              <a:lumMod val="85000"/>
              <a:lumOff val="15000"/>
            </a:schemeClr>
          </a:solidFill>
          <a:ln>
            <a:noFill/>
          </a:ln>
          <a:effectLst>
            <a:outerShdw blurRad="190500" dist="228600" dir="2700000" algn="ctr">
              <a:srgbClr val="000000">
                <a:alpha val="30000"/>
              </a:srgbClr>
            </a:outerShdw>
          </a:effectLst>
          <a:scene3d>
            <a:camera prst="orthographicFront">
              <a:rot lat="0" lon="0" rev="60000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buNone/>
            </a:pPr>
            <a:endParaRPr lang="sv-SE" sz="4400" dirty="0">
              <a:latin typeface="Modern Love" panose="04090805081005020601" pitchFamily="82" charset="0"/>
            </a:endParaRPr>
          </a:p>
          <a:p>
            <a:pPr marL="0" indent="0" algn="ctr">
              <a:buNone/>
            </a:pPr>
            <a:r>
              <a:rPr lang="sv-SE" sz="5400" dirty="0">
                <a:solidFill>
                  <a:schemeClr val="bg1">
                    <a:lumMod val="95000"/>
                  </a:schemeClr>
                </a:solidFill>
                <a:latin typeface="Modern Love" panose="04090805081005020601" pitchFamily="82" charset="0"/>
              </a:rPr>
              <a:t>TEMA :</a:t>
            </a:r>
          </a:p>
          <a:p>
            <a:pPr marL="0" indent="0" algn="ctr">
              <a:buNone/>
            </a:pPr>
            <a:r>
              <a:rPr lang="sv-SE" sz="4400" dirty="0">
                <a:solidFill>
                  <a:schemeClr val="bg1">
                    <a:lumMod val="95000"/>
                  </a:schemeClr>
                </a:solidFill>
                <a:latin typeface="Modern Love" panose="04090805081005020601" pitchFamily="82" charset="0"/>
              </a:rPr>
              <a:t>               </a:t>
            </a:r>
            <a:endParaRPr lang="sv-SE" sz="8000" dirty="0">
              <a:solidFill>
                <a:schemeClr val="bg1">
                  <a:lumMod val="95000"/>
                </a:schemeClr>
              </a:solidFill>
              <a:latin typeface="Modern Love" panose="04090805081005020601" pitchFamily="82" charset="0"/>
            </a:endParaRPr>
          </a:p>
          <a:p>
            <a:pPr marL="0" indent="0" algn="ctr">
              <a:lnSpc>
                <a:spcPct val="120000"/>
              </a:lnSpc>
              <a:buNone/>
            </a:pPr>
            <a:r>
              <a:rPr lang="sv-SE" sz="9600" dirty="0">
                <a:solidFill>
                  <a:schemeClr val="bg1">
                    <a:lumMod val="95000"/>
                  </a:schemeClr>
                </a:solidFill>
                <a:latin typeface="Modern Love" panose="04090805081005020601" pitchFamily="82" charset="0"/>
              </a:rPr>
              <a:t>  SAMSPEL &amp; ANKNYTNING</a:t>
            </a:r>
          </a:p>
        </p:txBody>
      </p:sp>
      <p:pic>
        <p:nvPicPr>
          <p:cNvPr id="20" name="Bild 19" descr="Kön">
            <a:extLst>
              <a:ext uri="{FF2B5EF4-FFF2-40B4-BE49-F238E27FC236}">
                <a16:creationId xmlns:a16="http://schemas.microsoft.com/office/drawing/2014/main" id="{25E7C024-265A-414D-8AA2-D5C2B0063B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800" y="5167766"/>
            <a:ext cx="914400" cy="914400"/>
          </a:xfrm>
          <a:prstGeom prst="rect">
            <a:avLst/>
          </a:prstGeom>
        </p:spPr>
      </p:pic>
      <p:pic>
        <p:nvPicPr>
          <p:cNvPr id="22" name="Bild 21" descr="Två män">
            <a:extLst>
              <a:ext uri="{FF2B5EF4-FFF2-40B4-BE49-F238E27FC236}">
                <a16:creationId xmlns:a16="http://schemas.microsoft.com/office/drawing/2014/main" id="{0DD88B8E-04F4-47E3-AE09-E5BC1D9D88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96092" y="5216195"/>
            <a:ext cx="914400" cy="914400"/>
          </a:xfrm>
          <a:prstGeom prst="rect">
            <a:avLst/>
          </a:prstGeom>
        </p:spPr>
      </p:pic>
      <p:pic>
        <p:nvPicPr>
          <p:cNvPr id="24" name="Bild 23" descr="Två kvinnor">
            <a:extLst>
              <a:ext uri="{FF2B5EF4-FFF2-40B4-BE49-F238E27FC236}">
                <a16:creationId xmlns:a16="http://schemas.microsoft.com/office/drawing/2014/main" id="{FA845B15-9DA4-44B3-A503-2B1798AB45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81508" y="5241595"/>
            <a:ext cx="914400" cy="914400"/>
          </a:xfrm>
          <a:prstGeom prst="rect">
            <a:avLst/>
          </a:prstGeom>
        </p:spPr>
      </p:pic>
      <p:pic>
        <p:nvPicPr>
          <p:cNvPr id="26" name="Bild 25" descr="Kvinna som byter på baby">
            <a:extLst>
              <a:ext uri="{FF2B5EF4-FFF2-40B4-BE49-F238E27FC236}">
                <a16:creationId xmlns:a16="http://schemas.microsoft.com/office/drawing/2014/main" id="{0C64ED9A-3B5E-4E0A-9359-EA2BDA82CDA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80673" y="5241595"/>
            <a:ext cx="914400" cy="914400"/>
          </a:xfrm>
          <a:prstGeom prst="rect">
            <a:avLst/>
          </a:prstGeom>
        </p:spPr>
      </p:pic>
      <p:pic>
        <p:nvPicPr>
          <p:cNvPr id="28" name="Bild 27" descr="Man som byter på baby">
            <a:extLst>
              <a:ext uri="{FF2B5EF4-FFF2-40B4-BE49-F238E27FC236}">
                <a16:creationId xmlns:a16="http://schemas.microsoft.com/office/drawing/2014/main" id="{D377F35F-7FF1-4FBF-A5C5-11F2EDB88C8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2973749" y="5182281"/>
            <a:ext cx="914401" cy="914400"/>
          </a:xfrm>
          <a:prstGeom prst="rect">
            <a:avLst/>
          </a:prstGeom>
        </p:spPr>
      </p:pic>
      <p:pic>
        <p:nvPicPr>
          <p:cNvPr id="5" name="Bild 4" descr="Kvinna med barnkärra">
            <a:extLst>
              <a:ext uri="{FF2B5EF4-FFF2-40B4-BE49-F238E27FC236}">
                <a16:creationId xmlns:a16="http://schemas.microsoft.com/office/drawing/2014/main" id="{23E198F9-FEF5-42EC-BCAB-C849D955B42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35611" y="5216195"/>
            <a:ext cx="914400" cy="914400"/>
          </a:xfrm>
          <a:prstGeom prst="rect">
            <a:avLst/>
          </a:prstGeom>
        </p:spPr>
      </p:pic>
      <p:pic>
        <p:nvPicPr>
          <p:cNvPr id="7" name="Bild 6" descr="Man med baby">
            <a:extLst>
              <a:ext uri="{FF2B5EF4-FFF2-40B4-BE49-F238E27FC236}">
                <a16:creationId xmlns:a16="http://schemas.microsoft.com/office/drawing/2014/main" id="{1582FA2C-8059-4698-B058-A7E08F5D9EF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939080" y="5216195"/>
            <a:ext cx="914400" cy="914400"/>
          </a:xfrm>
          <a:prstGeom prst="rect">
            <a:avLst/>
          </a:prstGeom>
        </p:spPr>
      </p:pic>
      <p:pic>
        <p:nvPicPr>
          <p:cNvPr id="9" name="Bild 8" descr="Baby">
            <a:extLst>
              <a:ext uri="{FF2B5EF4-FFF2-40B4-BE49-F238E27FC236}">
                <a16:creationId xmlns:a16="http://schemas.microsoft.com/office/drawing/2014/main" id="{F5F6BF80-B9AA-4DA1-8ED2-A57E3D1CF66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20709" y="5278510"/>
            <a:ext cx="914400" cy="914400"/>
          </a:xfrm>
          <a:prstGeom prst="rect">
            <a:avLst/>
          </a:prstGeom>
        </p:spPr>
      </p:pic>
      <p:pic>
        <p:nvPicPr>
          <p:cNvPr id="11" name="Bild 10" descr="Baby som kryper">
            <a:extLst>
              <a:ext uri="{FF2B5EF4-FFF2-40B4-BE49-F238E27FC236}">
                <a16:creationId xmlns:a16="http://schemas.microsoft.com/office/drawing/2014/main" id="{BC9358FC-1A56-4161-8EFF-89DE4EF5823C}"/>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640588" y="5319007"/>
            <a:ext cx="914400" cy="914400"/>
          </a:xfrm>
          <a:prstGeom prst="rect">
            <a:avLst/>
          </a:prstGeom>
        </p:spPr>
      </p:pic>
    </p:spTree>
    <p:extLst>
      <p:ext uri="{BB962C8B-B14F-4D97-AF65-F5344CB8AC3E}">
        <p14:creationId xmlns:p14="http://schemas.microsoft.com/office/powerpoint/2010/main" val="3593455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4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48A38C-2C39-F64F-A3FB-31B4773C5D58}"/>
              </a:ext>
            </a:extLst>
          </p:cNvPr>
          <p:cNvSpPr>
            <a:spLocks noGrp="1"/>
          </p:cNvSpPr>
          <p:nvPr>
            <p:ph type="ctrTitle"/>
          </p:nvPr>
        </p:nvSpPr>
        <p:spPr>
          <a:xfrm>
            <a:off x="1524000" y="1503617"/>
            <a:ext cx="9144000" cy="1449196"/>
          </a:xfrm>
          <a:solidFill>
            <a:schemeClr val="accent6">
              <a:lumMod val="20000"/>
              <a:lumOff val="80000"/>
            </a:schemeClr>
          </a:solidFill>
          <a:effectLst>
            <a:outerShdw blurRad="50800" dist="38100" dir="2700000" algn="tl" rotWithShape="0">
              <a:prstClr val="black">
                <a:alpha val="40000"/>
              </a:prstClr>
            </a:outerShdw>
          </a:effectLst>
        </p:spPr>
        <p:txBody>
          <a:bodyPr>
            <a:normAutofit/>
          </a:bodyPr>
          <a:lstStyle/>
          <a:p>
            <a:r>
              <a:rPr lang="sv-SE" sz="7300" dirty="0">
                <a:latin typeface="Modern Love" panose="020F0502020204030204" pitchFamily="34" charset="0"/>
              </a:rPr>
              <a:t>Välkomna!</a:t>
            </a:r>
          </a:p>
        </p:txBody>
      </p:sp>
      <p:sp>
        <p:nvSpPr>
          <p:cNvPr id="3" name="Underrubrik 2">
            <a:extLst>
              <a:ext uri="{FF2B5EF4-FFF2-40B4-BE49-F238E27FC236}">
                <a16:creationId xmlns:a16="http://schemas.microsoft.com/office/drawing/2014/main" id="{8879F4FE-108C-CE44-BD8D-03F7A37A6A9B}"/>
              </a:ext>
            </a:extLst>
          </p:cNvPr>
          <p:cNvSpPr>
            <a:spLocks noGrp="1"/>
          </p:cNvSpPr>
          <p:nvPr>
            <p:ph type="subTitle" idx="1"/>
          </p:nvPr>
        </p:nvSpPr>
        <p:spPr>
          <a:xfrm>
            <a:off x="1524000" y="3125344"/>
            <a:ext cx="9144000" cy="3099186"/>
          </a:xfrm>
        </p:spPr>
        <p:txBody>
          <a:bodyPr>
            <a:normAutofit/>
          </a:bodyPr>
          <a:lstStyle/>
          <a:p>
            <a:pPr marL="342900" indent="-342900">
              <a:buFont typeface="Arial" panose="020B0604020202020204" pitchFamily="34" charset="0"/>
              <a:buChar char="•"/>
            </a:pPr>
            <a:r>
              <a:rPr lang="sv-SE" sz="2900" dirty="0"/>
              <a:t>Digital genomgång</a:t>
            </a:r>
          </a:p>
          <a:p>
            <a:pPr marL="342900" indent="-342900">
              <a:buFont typeface="Arial" panose="020B0604020202020204" pitchFamily="34" charset="0"/>
              <a:buChar char="•"/>
            </a:pPr>
            <a:r>
              <a:rPr lang="sv-SE" sz="2900" dirty="0"/>
              <a:t>Tidsramar</a:t>
            </a:r>
          </a:p>
          <a:p>
            <a:pPr marL="342900" indent="-342900">
              <a:buFont typeface="Arial" panose="020B0604020202020204" pitchFamily="34" charset="0"/>
              <a:buChar char="•"/>
            </a:pPr>
            <a:r>
              <a:rPr lang="sv-SE" sz="2900" dirty="0"/>
              <a:t>Presentationsrunda</a:t>
            </a:r>
          </a:p>
          <a:p>
            <a:pPr marL="342900" indent="-342900">
              <a:buFont typeface="Arial" panose="020B0604020202020204" pitchFamily="34" charset="0"/>
              <a:buChar char="•"/>
            </a:pPr>
            <a:r>
              <a:rPr lang="sv-SE" sz="2900" dirty="0"/>
              <a:t>Upplägg &amp; val av kommande teman</a:t>
            </a:r>
          </a:p>
          <a:p>
            <a:pPr marL="342900" indent="-342900">
              <a:buFont typeface="Arial" panose="020B0604020202020204" pitchFamily="34" charset="0"/>
              <a:buChar char="•"/>
            </a:pPr>
            <a:r>
              <a:rPr lang="sv-SE" sz="2900" dirty="0"/>
              <a:t>Dagens diskussionstema</a:t>
            </a:r>
          </a:p>
          <a:p>
            <a:pPr marL="342900" indent="-342900">
              <a:buFont typeface="Arial" panose="020B0604020202020204" pitchFamily="34" charset="0"/>
              <a:buChar char="•"/>
            </a:pPr>
            <a:endParaRPr lang="sv-SE" sz="2900" dirty="0"/>
          </a:p>
        </p:txBody>
      </p:sp>
      <p:pic>
        <p:nvPicPr>
          <p:cNvPr id="6" name="Bild 5" descr="Radiomikrofon">
            <a:extLst>
              <a:ext uri="{FF2B5EF4-FFF2-40B4-BE49-F238E27FC236}">
                <a16:creationId xmlns:a16="http://schemas.microsoft.com/office/drawing/2014/main" id="{01E661AA-4657-4519-B8AD-9037E74802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64653" y="2814173"/>
            <a:ext cx="2539333" cy="2744129"/>
          </a:xfrm>
          <a:prstGeom prst="rect">
            <a:avLst/>
          </a:prstGeom>
        </p:spPr>
      </p:pic>
      <p:sp>
        <p:nvSpPr>
          <p:cNvPr id="7" name="Explosion: 8 punkter 6">
            <a:extLst>
              <a:ext uri="{FF2B5EF4-FFF2-40B4-BE49-F238E27FC236}">
                <a16:creationId xmlns:a16="http://schemas.microsoft.com/office/drawing/2014/main" id="{F50EFC31-6B67-E54A-9EA2-8AF0112FB3F5}"/>
              </a:ext>
            </a:extLst>
          </p:cNvPr>
          <p:cNvSpPr/>
          <p:nvPr/>
        </p:nvSpPr>
        <p:spPr>
          <a:xfrm>
            <a:off x="8565419" y="523025"/>
            <a:ext cx="2985962" cy="3099186"/>
          </a:xfrm>
          <a:prstGeom prst="irregularSeal1">
            <a:avLst/>
          </a:prstGeom>
          <a:solidFill>
            <a:schemeClr val="accent6">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dirty="0">
                <a:solidFill>
                  <a:schemeClr val="tx1"/>
                </a:solidFill>
                <a:latin typeface="Modern Love" pitchFamily="82" charset="0"/>
              </a:rPr>
              <a:t>Obs!</a:t>
            </a:r>
          </a:p>
          <a:p>
            <a:pPr algn="ctr"/>
            <a:r>
              <a:rPr lang="sv-SE" sz="2200" b="1" dirty="0">
                <a:solidFill>
                  <a:schemeClr val="tx1"/>
                </a:solidFill>
              </a:rPr>
              <a:t>MUTE</a:t>
            </a:r>
          </a:p>
        </p:txBody>
      </p:sp>
    </p:spTree>
    <p:extLst>
      <p:ext uri="{BB962C8B-B14F-4D97-AF65-F5344CB8AC3E}">
        <p14:creationId xmlns:p14="http://schemas.microsoft.com/office/powerpoint/2010/main" val="25363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A67CA9-F3E4-4918-8582-5870E429546B}"/>
              </a:ext>
            </a:extLst>
          </p:cNvPr>
          <p:cNvSpPr>
            <a:spLocks noGrp="1"/>
          </p:cNvSpPr>
          <p:nvPr>
            <p:ph type="title"/>
          </p:nvPr>
        </p:nvSpPr>
        <p:spPr>
          <a:xfrm>
            <a:off x="838200" y="458651"/>
            <a:ext cx="10515600" cy="1605280"/>
          </a:xfrm>
          <a:solidFill>
            <a:schemeClr val="accent6">
              <a:lumMod val="20000"/>
              <a:lumOff val="80000"/>
            </a:schemeClr>
          </a:solidFill>
          <a:effectLst>
            <a:outerShdw blurRad="50800" dist="38100" dir="2700000" algn="tl" rotWithShape="0">
              <a:prstClr val="black">
                <a:alpha val="40000"/>
              </a:prstClr>
            </a:outerShdw>
          </a:effectLst>
        </p:spPr>
        <p:txBody>
          <a:bodyPr/>
          <a:lstStyle/>
          <a:p>
            <a:pPr algn="ctr"/>
            <a:r>
              <a:rPr lang="sv-SE" dirty="0">
                <a:solidFill>
                  <a:schemeClr val="tx1">
                    <a:lumMod val="85000"/>
                    <a:lumOff val="15000"/>
                  </a:schemeClr>
                </a:solidFill>
                <a:latin typeface="Modern Love" panose="04090805081005020601" pitchFamily="82" charset="0"/>
              </a:rPr>
              <a:t>SYFTE MED DAGENS DISKUSSIONSTEMA</a:t>
            </a:r>
          </a:p>
        </p:txBody>
      </p:sp>
      <p:pic>
        <p:nvPicPr>
          <p:cNvPr id="9" name="Ljud 8">
            <a:hlinkClick r:id="" action="ppaction://media"/>
            <a:extLst>
              <a:ext uri="{FF2B5EF4-FFF2-40B4-BE49-F238E27FC236}">
                <a16:creationId xmlns:a16="http://schemas.microsoft.com/office/drawing/2014/main" id="{0AF13278-582A-4360-8937-CEDA818EB5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52238" y="6218238"/>
            <a:ext cx="487362" cy="487362"/>
          </a:xfrm>
          <a:prstGeom prst="rect">
            <a:avLst/>
          </a:prstGeom>
        </p:spPr>
      </p:pic>
      <p:sp>
        <p:nvSpPr>
          <p:cNvPr id="8" name="Platshållare för innehåll 7">
            <a:extLst>
              <a:ext uri="{FF2B5EF4-FFF2-40B4-BE49-F238E27FC236}">
                <a16:creationId xmlns:a16="http://schemas.microsoft.com/office/drawing/2014/main" id="{A04092DD-5FCC-49D1-81CB-959B2CAAA524}"/>
              </a:ext>
            </a:extLst>
          </p:cNvPr>
          <p:cNvSpPr>
            <a:spLocks noGrp="1"/>
          </p:cNvSpPr>
          <p:nvPr>
            <p:ph idx="1"/>
          </p:nvPr>
        </p:nvSpPr>
        <p:spPr>
          <a:xfrm>
            <a:off x="838200" y="2237873"/>
            <a:ext cx="10515600" cy="4295274"/>
          </a:xfrm>
          <a:prstGeom prst="cloud">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100000" t="100000"/>
            </a:path>
            <a:tileRect r="-100000" b="-100000"/>
          </a:gradFill>
          <a:ln>
            <a:solidFill>
              <a:schemeClr val="tx1"/>
            </a:solidFill>
          </a:ln>
          <a:effectLst>
            <a:glow rad="63500">
              <a:schemeClr val="tx1">
                <a:lumMod val="85000"/>
                <a:lumOff val="15000"/>
                <a:alpha val="40000"/>
              </a:schemeClr>
            </a:glow>
            <a:outerShdw blurRad="50800" dist="50800" dir="5400000" algn="ctr" rotWithShape="0">
              <a:schemeClr val="tx1">
                <a:lumMod val="85000"/>
                <a:lumOff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marL="0" indent="0" algn="ctr">
              <a:buNone/>
            </a:pPr>
            <a:r>
              <a:rPr lang="sv-SE" sz="2400" dirty="0"/>
              <a:t> </a:t>
            </a:r>
            <a:r>
              <a:rPr lang="sv-SE" sz="3300" dirty="0"/>
              <a:t>Att reflektera kring:</a:t>
            </a:r>
          </a:p>
          <a:p>
            <a:pPr algn="ctr"/>
            <a:endParaRPr lang="sv-SE" sz="3300" dirty="0"/>
          </a:p>
          <a:p>
            <a:pPr marL="0" indent="0" algn="ctr">
              <a:buNone/>
            </a:pPr>
            <a:r>
              <a:rPr lang="sv-SE" sz="3300" dirty="0">
                <a:latin typeface="Modern Love" panose="04090805081005020601" pitchFamily="82" charset="0"/>
              </a:rPr>
              <a:t>HUR ETT GOTT SAMSPEL VÄXER</a:t>
            </a:r>
          </a:p>
          <a:p>
            <a:pPr marL="0" indent="0" algn="ctr">
              <a:buNone/>
            </a:pPr>
            <a:r>
              <a:rPr lang="sv-SE" sz="3300" dirty="0">
                <a:latin typeface="Modern Love" panose="04090805081005020601" pitchFamily="82" charset="0"/>
              </a:rPr>
              <a:t>FRAM MED BARNET</a:t>
            </a:r>
          </a:p>
          <a:p>
            <a:pPr algn="ctr"/>
            <a:endParaRPr lang="sv-SE" sz="3300" dirty="0">
              <a:latin typeface="Modern Love" panose="04090805081005020601" pitchFamily="82" charset="0"/>
            </a:endParaRPr>
          </a:p>
          <a:p>
            <a:pPr algn="ctr">
              <a:buFontTx/>
              <a:buChar char="-"/>
            </a:pPr>
            <a:r>
              <a:rPr lang="sv-SE" sz="3300" dirty="0">
                <a:latin typeface="Modern Love" panose="04090805081005020601" pitchFamily="82" charset="0"/>
              </a:rPr>
              <a:t>OCH VILKA UTMANINGAR SOM KAN FINNAS</a:t>
            </a:r>
          </a:p>
        </p:txBody>
      </p:sp>
    </p:spTree>
    <p:extLst>
      <p:ext uri="{BB962C8B-B14F-4D97-AF65-F5344CB8AC3E}">
        <p14:creationId xmlns:p14="http://schemas.microsoft.com/office/powerpoint/2010/main" val="1144897833"/>
      </p:ext>
    </p:extLst>
  </p:cSld>
  <p:clrMapOvr>
    <a:masterClrMapping/>
  </p:clrMapOvr>
  <mc:AlternateContent xmlns:mc="http://schemas.openxmlformats.org/markup-compatibility/2006" xmlns:p14="http://schemas.microsoft.com/office/powerpoint/2010/main">
    <mc:Choice Requires="p14">
      <p:transition spd="slow" p14:dur="2000" advTm="274417"/>
    </mc:Choice>
    <mc:Fallback xmlns="">
      <p:transition spd="slow" advTm="2744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ubrik 3">
            <a:extLst>
              <a:ext uri="{FF2B5EF4-FFF2-40B4-BE49-F238E27FC236}">
                <a16:creationId xmlns:a16="http://schemas.microsoft.com/office/drawing/2014/main" id="{A030FD3E-E5A3-4D20-AFBE-014EBA4D25E7}"/>
              </a:ext>
            </a:extLst>
          </p:cNvPr>
          <p:cNvSpPr>
            <a:spLocks noGrp="1"/>
          </p:cNvSpPr>
          <p:nvPr>
            <p:ph type="title"/>
          </p:nvPr>
        </p:nvSpPr>
        <p:spPr>
          <a:xfrm>
            <a:off x="217714" y="2844800"/>
            <a:ext cx="3519675" cy="1320800"/>
          </a:xfrm>
        </p:spPr>
        <p:txBody>
          <a:bodyPr anchor="t">
            <a:normAutofit/>
          </a:bodyPr>
          <a:lstStyle/>
          <a:p>
            <a:pPr algn="ctr"/>
            <a:r>
              <a:rPr lang="sv-SE" sz="4000" dirty="0">
                <a:solidFill>
                  <a:srgbClr val="FFFFFF"/>
                </a:solidFill>
                <a:latin typeface="Modern Love" panose="04090805081005020601" pitchFamily="82" charset="0"/>
              </a:rPr>
              <a:t>DISKUSSIONS</a:t>
            </a:r>
            <a:br>
              <a:rPr lang="sv-SE" sz="4000" dirty="0">
                <a:solidFill>
                  <a:srgbClr val="FFFFFF"/>
                </a:solidFill>
                <a:latin typeface="Modern Love" panose="04090805081005020601" pitchFamily="82" charset="0"/>
              </a:rPr>
            </a:br>
            <a:r>
              <a:rPr lang="sv-SE" sz="4000" dirty="0">
                <a:solidFill>
                  <a:srgbClr val="FFFFFF"/>
                </a:solidFill>
                <a:latin typeface="Modern Love" panose="04090805081005020601" pitchFamily="82" charset="0"/>
              </a:rPr>
              <a:t>FRÅGOR</a:t>
            </a:r>
          </a:p>
        </p:txBody>
      </p:sp>
      <p:sp>
        <p:nvSpPr>
          <p:cNvPr id="5" name="Platshållare för innehåll 4">
            <a:extLst>
              <a:ext uri="{FF2B5EF4-FFF2-40B4-BE49-F238E27FC236}">
                <a16:creationId xmlns:a16="http://schemas.microsoft.com/office/drawing/2014/main" id="{2D74A5F2-159C-4CD2-9862-4FD7D5BA46AC}"/>
              </a:ext>
            </a:extLst>
          </p:cNvPr>
          <p:cNvSpPr>
            <a:spLocks noGrp="1"/>
          </p:cNvSpPr>
          <p:nvPr>
            <p:ph sz="half" idx="1"/>
          </p:nvPr>
        </p:nvSpPr>
        <p:spPr>
          <a:xfrm>
            <a:off x="4059051" y="882316"/>
            <a:ext cx="3749088" cy="5678140"/>
          </a:xfrm>
        </p:spPr>
        <p:txBody>
          <a:bodyPr>
            <a:normAutofit lnSpcReduction="10000"/>
          </a:bodyPr>
          <a:lstStyle/>
          <a:p>
            <a:pPr algn="ctr"/>
            <a:r>
              <a:rPr lang="sv-SE" sz="2600" dirty="0"/>
              <a:t>Vilket temperament verkar ditt barn ha? </a:t>
            </a:r>
          </a:p>
          <a:p>
            <a:pPr algn="ctr"/>
            <a:endParaRPr lang="sv-SE" sz="2600" dirty="0"/>
          </a:p>
          <a:p>
            <a:pPr algn="ctr"/>
            <a:r>
              <a:rPr lang="sv-SE" sz="2600" dirty="0"/>
              <a:t>Hur går det för dig att förstå vad ditt barn uttrycker? </a:t>
            </a:r>
          </a:p>
          <a:p>
            <a:pPr marL="0" indent="0" algn="ctr">
              <a:buNone/>
            </a:pPr>
            <a:endParaRPr lang="sv-SE" sz="2600" dirty="0"/>
          </a:p>
          <a:p>
            <a:pPr algn="ctr"/>
            <a:r>
              <a:rPr lang="sv-SE" sz="2600" dirty="0"/>
              <a:t>Är det någon skillnad nu jämfört med den första tiden?</a:t>
            </a:r>
          </a:p>
          <a:p>
            <a:pPr marL="0" indent="0" algn="ctr">
              <a:buNone/>
            </a:pPr>
            <a:endParaRPr lang="sv-SE" sz="2600" dirty="0"/>
          </a:p>
          <a:p>
            <a:pPr algn="ctr"/>
            <a:r>
              <a:rPr lang="sv-SE" sz="2600" dirty="0"/>
              <a:t> Hur blir det för dig om andra har synpunkter på hur du gör med barnet</a:t>
            </a:r>
          </a:p>
          <a:p>
            <a:pPr algn="ctr"/>
            <a:endParaRPr lang="sv-SE" dirty="0"/>
          </a:p>
          <a:p>
            <a:endParaRPr lang="sv-SE" sz="2600" dirty="0"/>
          </a:p>
          <a:p>
            <a:pPr marL="0" indent="0">
              <a:buNone/>
            </a:pPr>
            <a:endParaRPr lang="sv-SE" sz="2400" b="1" dirty="0"/>
          </a:p>
        </p:txBody>
      </p:sp>
      <p:cxnSp>
        <p:nvCxnSpPr>
          <p:cNvPr id="27" name="Straight Connector 26">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Platshållare för innehåll 5">
            <a:extLst>
              <a:ext uri="{FF2B5EF4-FFF2-40B4-BE49-F238E27FC236}">
                <a16:creationId xmlns:a16="http://schemas.microsoft.com/office/drawing/2014/main" id="{9805A9FF-FC78-42E1-8271-DC2F33558187}"/>
              </a:ext>
            </a:extLst>
          </p:cNvPr>
          <p:cNvSpPr>
            <a:spLocks noGrp="1"/>
          </p:cNvSpPr>
          <p:nvPr>
            <p:ph sz="half" idx="2"/>
          </p:nvPr>
        </p:nvSpPr>
        <p:spPr>
          <a:xfrm>
            <a:off x="8129790" y="625642"/>
            <a:ext cx="3749088" cy="6071720"/>
          </a:xfrm>
        </p:spPr>
        <p:txBody>
          <a:bodyPr>
            <a:noAutofit/>
          </a:bodyPr>
          <a:lstStyle/>
          <a:p>
            <a:pPr marL="0" indent="0">
              <a:buNone/>
            </a:pPr>
            <a:endParaRPr lang="sv-SE" sz="1400" b="1" dirty="0"/>
          </a:p>
          <a:p>
            <a:pPr algn="ctr"/>
            <a:r>
              <a:rPr lang="sv-SE" sz="2400" dirty="0"/>
              <a:t>Hur känns det för dig när ditt barn skriker? </a:t>
            </a:r>
          </a:p>
          <a:p>
            <a:pPr algn="ctr"/>
            <a:endParaRPr lang="sv-SE" sz="2400" dirty="0"/>
          </a:p>
          <a:p>
            <a:pPr algn="ctr"/>
            <a:r>
              <a:rPr lang="sv-SE" sz="2400" dirty="0"/>
              <a:t> Hur kan du göra om blir väldigt stressad?</a:t>
            </a:r>
          </a:p>
          <a:p>
            <a:pPr marL="0" indent="0" algn="ctr">
              <a:buNone/>
            </a:pPr>
            <a:r>
              <a:rPr lang="sv-SE" sz="2400" dirty="0"/>
              <a:t> </a:t>
            </a:r>
          </a:p>
          <a:p>
            <a:pPr algn="ctr"/>
            <a:r>
              <a:rPr lang="sv-SE" sz="2400" dirty="0"/>
              <a:t>När har ni det som mysigast tillsammans? </a:t>
            </a:r>
          </a:p>
          <a:p>
            <a:pPr algn="ctr"/>
            <a:endParaRPr lang="sv-SE" sz="2400" dirty="0"/>
          </a:p>
          <a:p>
            <a:pPr algn="ctr"/>
            <a:r>
              <a:rPr lang="sv-SE" sz="2400" b="0" i="0" dirty="0">
                <a:solidFill>
                  <a:srgbClr val="1E1E1E"/>
                </a:solidFill>
                <a:effectLst/>
              </a:rPr>
              <a:t>Om ni är två föräldrar – är ni lika trygga eller osäkra när barnet är missnöjd? Kan ni hjälpa och stötta varandra?</a:t>
            </a:r>
            <a:endParaRPr lang="sv-SE" sz="2400" dirty="0"/>
          </a:p>
          <a:p>
            <a:pPr algn="ctr"/>
            <a:endParaRPr lang="sv-SE" sz="2400" dirty="0"/>
          </a:p>
          <a:p>
            <a:pPr marL="0" indent="0">
              <a:buNone/>
            </a:pPr>
            <a:endParaRPr lang="sv-SE" sz="2000" dirty="0"/>
          </a:p>
          <a:p>
            <a:pPr marL="0" indent="0">
              <a:buNone/>
            </a:pPr>
            <a:endParaRPr lang="sv-SE" sz="1800" b="1" dirty="0"/>
          </a:p>
          <a:p>
            <a:pPr marL="0" indent="0">
              <a:buNone/>
            </a:pPr>
            <a:endParaRPr lang="sv-SE" sz="2000" dirty="0"/>
          </a:p>
          <a:p>
            <a:pPr marL="0" indent="0">
              <a:buNone/>
            </a:pPr>
            <a:endParaRPr lang="sv-SE" sz="2000" dirty="0"/>
          </a:p>
        </p:txBody>
      </p:sp>
    </p:spTree>
    <p:extLst>
      <p:ext uri="{BB962C8B-B14F-4D97-AF65-F5344CB8AC3E}">
        <p14:creationId xmlns:p14="http://schemas.microsoft.com/office/powerpoint/2010/main" val="1705039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C92346-E029-44B9-AEAE-FBF5110942DF}"/>
              </a:ext>
            </a:extLst>
          </p:cNvPr>
          <p:cNvSpPr>
            <a:spLocks noGrp="1"/>
          </p:cNvSpPr>
          <p:nvPr>
            <p:ph type="title"/>
          </p:nvPr>
        </p:nvSpPr>
        <p:spPr>
          <a:xfrm>
            <a:off x="762000" y="853305"/>
            <a:ext cx="5426364" cy="1425713"/>
          </a:xfrm>
        </p:spPr>
        <p:txBody>
          <a:bodyPr vert="horz" lIns="91440" tIns="45720" rIns="91440" bIns="45720" rtlCol="0" anchor="ctr">
            <a:normAutofit fontScale="90000"/>
          </a:bodyPr>
          <a:lstStyle/>
          <a:p>
            <a:pPr>
              <a:lnSpc>
                <a:spcPct val="100000"/>
              </a:lnSpc>
            </a:pPr>
            <a:r>
              <a:rPr lang="en-US" sz="4400" dirty="0">
                <a:effectLst>
                  <a:outerShdw blurRad="38100" dist="38100" dir="2700000" algn="tl">
                    <a:srgbClr val="000000">
                      <a:alpha val="43137"/>
                    </a:srgbClr>
                  </a:outerShdw>
                </a:effectLst>
                <a:latin typeface="Modern Love" panose="04090805081005020601" pitchFamily="82" charset="0"/>
              </a:rPr>
              <a:t>FILM </a:t>
            </a:r>
            <a:br>
              <a:rPr lang="en-US" sz="4400" dirty="0">
                <a:effectLst>
                  <a:outerShdw blurRad="38100" dist="38100" dir="2700000" algn="tl">
                    <a:srgbClr val="000000">
                      <a:alpha val="43137"/>
                    </a:srgbClr>
                  </a:outerShdw>
                </a:effectLst>
                <a:latin typeface="Modern Love" panose="04090805081005020601" pitchFamily="82" charset="0"/>
              </a:rPr>
            </a:br>
            <a:r>
              <a:rPr lang="en-US" sz="4400" dirty="0">
                <a:effectLst>
                  <a:outerShdw blurRad="38100" dist="38100" dir="2700000" algn="tl">
                    <a:srgbClr val="000000">
                      <a:alpha val="43137"/>
                    </a:srgbClr>
                  </a:outerShdw>
                </a:effectLst>
                <a:latin typeface="Modern Love" panose="04090805081005020601" pitchFamily="82" charset="0"/>
              </a:rPr>
              <a:t>“ATT BLI FÖRÄLDER- FÖRSTÅ DITT BARN OCH DIG SJÄLV”"</a:t>
            </a:r>
          </a:p>
        </p:txBody>
      </p:sp>
      <p:sp>
        <p:nvSpPr>
          <p:cNvPr id="4" name="Platshållare för text 3">
            <a:extLst>
              <a:ext uri="{FF2B5EF4-FFF2-40B4-BE49-F238E27FC236}">
                <a16:creationId xmlns:a16="http://schemas.microsoft.com/office/drawing/2014/main" id="{AF597C35-2B09-4CB6-9155-505459DA6993}"/>
              </a:ext>
            </a:extLst>
          </p:cNvPr>
          <p:cNvSpPr>
            <a:spLocks noGrp="1"/>
          </p:cNvSpPr>
          <p:nvPr>
            <p:ph type="body" sz="half" idx="2"/>
          </p:nvPr>
        </p:nvSpPr>
        <p:spPr>
          <a:xfrm>
            <a:off x="762000" y="3428999"/>
            <a:ext cx="5314543" cy="3008745"/>
          </a:xfrm>
        </p:spPr>
        <p:txBody>
          <a:bodyPr vert="horz" lIns="91440" tIns="45720" rIns="91440" bIns="45720" rtlCol="0" anchor="t">
            <a:normAutofit/>
          </a:bodyPr>
          <a:lstStyle/>
          <a:p>
            <a:pPr lvl="0" eaLnBrk="0" fontAlgn="base" hangingPunct="0">
              <a:spcBef>
                <a:spcPct val="0"/>
              </a:spcBef>
              <a:spcAft>
                <a:spcPts val="600"/>
              </a:spcAft>
            </a:pPr>
            <a:r>
              <a:rPr lang="sv-SE" altLang="sv-SE" dirty="0">
                <a:cs typeface="Times New Roman" panose="02020603050405020304" pitchFamily="18" charset="0"/>
                <a:hlinkClick r:id="rId3"/>
              </a:rPr>
              <a:t>Att bli förälder - förstå ditt barn och dig själv</a:t>
            </a:r>
            <a:endParaRPr lang="sv-SE" altLang="sv-SE" dirty="0">
              <a:cs typeface="Times New Roman" panose="02020603050405020304" pitchFamily="18" charset="0"/>
            </a:endParaRPr>
          </a:p>
          <a:p>
            <a:pPr lvl="0" eaLnBrk="0" fontAlgn="base" hangingPunct="0">
              <a:spcBef>
                <a:spcPct val="0"/>
              </a:spcBef>
              <a:spcAft>
                <a:spcPts val="600"/>
              </a:spcAft>
            </a:pPr>
            <a:r>
              <a:rPr lang="sv-SE" altLang="sv-SE" dirty="0">
                <a:cs typeface="Times New Roman" panose="02020603050405020304" pitchFamily="18" charset="0"/>
              </a:rPr>
              <a:t>Film från 1177  (Youtube)</a:t>
            </a:r>
          </a:p>
          <a:p>
            <a:pPr lvl="0" eaLnBrk="0" fontAlgn="base" hangingPunct="0">
              <a:spcBef>
                <a:spcPct val="0"/>
              </a:spcBef>
              <a:spcAft>
                <a:spcPts val="600"/>
              </a:spcAft>
            </a:pPr>
            <a:endParaRPr lang="sv-SE" altLang="sv-SE" dirty="0">
              <a:cs typeface="Times New Roman" panose="02020603050405020304" pitchFamily="18" charset="0"/>
            </a:endParaRPr>
          </a:p>
          <a:p>
            <a:pPr lvl="0" eaLnBrk="0" fontAlgn="base" hangingPunct="0">
              <a:lnSpc>
                <a:spcPct val="100000"/>
              </a:lnSpc>
              <a:spcBef>
                <a:spcPct val="0"/>
              </a:spcBef>
              <a:spcAft>
                <a:spcPts val="600"/>
              </a:spcAft>
            </a:pPr>
            <a:r>
              <a:rPr lang="sv-SE" altLang="sv-SE" sz="1800" dirty="0">
                <a:ea typeface="Calibri" panose="020F0502020204030204" pitchFamily="34" charset="0"/>
                <a:cs typeface="Times New Roman" panose="02020603050405020304" pitchFamily="18" charset="0"/>
              </a:rPr>
              <a:t>FBH-psykolog pratar om att första uppgiften som förälder är att lära känna sitt barn. Om barnets signaler och man får prova sig fram som nybliven förälder. </a:t>
            </a:r>
            <a:endParaRPr lang="en-US" sz="1800" dirty="0"/>
          </a:p>
        </p:txBody>
      </p:sp>
      <p:sp>
        <p:nvSpPr>
          <p:cNvPr id="1027" name="Freeform: Shape 13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5" name="Bildobjekt 140">
            <a:extLst>
              <a:ext uri="{FF2B5EF4-FFF2-40B4-BE49-F238E27FC236}">
                <a16:creationId xmlns:a16="http://schemas.microsoft.com/office/drawing/2014/main" id="{E940ECBA-91A0-45E0-94D2-FD01D4D0449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12" r="27838" b="-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5384868-7D08-44F9-B79B-A322A6949F69}"/>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0E29F81E-1DE7-41D0-9D72-BBE6F30AA06D}"/>
              </a:ext>
            </a:extLst>
          </p:cNvPr>
          <p:cNvSpPr>
            <a:spLocks noChangeArrowheads="1"/>
          </p:cNvSpPr>
          <p:nvPr/>
        </p:nvSpPr>
        <p:spPr bwMode="auto">
          <a:xfrm>
            <a:off x="0" y="2362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260270716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5000"/>
          </a:schemeClr>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FDB76DCD-A4AE-474B-AFC7-D5280E8BEF6B}"/>
              </a:ext>
            </a:extLst>
          </p:cNvPr>
          <p:cNvSpPr>
            <a:spLocks noGrp="1"/>
          </p:cNvSpPr>
          <p:nvPr>
            <p:ph type="title"/>
          </p:nvPr>
        </p:nvSpPr>
        <p:spPr>
          <a:solidFill>
            <a:schemeClr val="accent6">
              <a:lumMod val="20000"/>
              <a:lumOff val="80000"/>
            </a:schemeClr>
          </a:solidFill>
          <a:effectLst>
            <a:outerShdw blurRad="50800" dist="38100" dir="2700000" algn="tl" rotWithShape="0">
              <a:prstClr val="black">
                <a:alpha val="40000"/>
              </a:prstClr>
            </a:outerShdw>
          </a:effectLst>
        </p:spPr>
        <p:txBody>
          <a:bodyPr/>
          <a:lstStyle/>
          <a:p>
            <a:pPr algn="ctr"/>
            <a:r>
              <a:rPr lang="sv-SE" dirty="0">
                <a:latin typeface="Modern Love" panose="04090805081005020601" pitchFamily="82" charset="0"/>
              </a:rPr>
              <a:t>SAMMANFATTNING</a:t>
            </a:r>
          </a:p>
        </p:txBody>
      </p:sp>
      <p:sp>
        <p:nvSpPr>
          <p:cNvPr id="6" name="Platshållare för innehåll 5">
            <a:extLst>
              <a:ext uri="{FF2B5EF4-FFF2-40B4-BE49-F238E27FC236}">
                <a16:creationId xmlns:a16="http://schemas.microsoft.com/office/drawing/2014/main" id="{9330951D-5771-4A4B-B4CE-9B4256A4F1CC}"/>
              </a:ext>
            </a:extLst>
          </p:cNvPr>
          <p:cNvSpPr>
            <a:spLocks noGrp="1"/>
          </p:cNvSpPr>
          <p:nvPr>
            <p:ph idx="1"/>
          </p:nvPr>
        </p:nvSpPr>
        <p:spPr/>
        <p:txBody>
          <a:bodyPr>
            <a:normAutofit/>
          </a:bodyPr>
          <a:lstStyle/>
          <a:p>
            <a:pPr marL="0" indent="0" algn="ctr">
              <a:buNone/>
            </a:pPr>
            <a:endParaRPr lang="sv-SE" sz="4000" dirty="0"/>
          </a:p>
          <a:p>
            <a:pPr marL="0" indent="0" algn="ctr">
              <a:buNone/>
            </a:pPr>
            <a:endParaRPr lang="sv-SE" sz="4000" dirty="0"/>
          </a:p>
          <a:p>
            <a:pPr marL="0" indent="0" algn="ctr">
              <a:buNone/>
            </a:pPr>
            <a:r>
              <a:rPr lang="sv-SE" sz="4000" dirty="0"/>
              <a:t>Tankar att ta med till nästa träff?</a:t>
            </a:r>
          </a:p>
          <a:p>
            <a:pPr marL="0" indent="0" algn="ctr">
              <a:buNone/>
            </a:pPr>
            <a:r>
              <a:rPr lang="sv-SE" sz="4000" dirty="0"/>
              <a:t>Tema till nästa träff?</a:t>
            </a:r>
          </a:p>
        </p:txBody>
      </p:sp>
    </p:spTree>
    <p:extLst>
      <p:ext uri="{BB962C8B-B14F-4D97-AF65-F5344CB8AC3E}">
        <p14:creationId xmlns:p14="http://schemas.microsoft.com/office/powerpoint/2010/main" val="1501399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FBF0E8-9296-43A4-8208-165DD6A1AECC}"/>
              </a:ext>
            </a:extLst>
          </p:cNvPr>
          <p:cNvSpPr>
            <a:spLocks noGrp="1"/>
          </p:cNvSpPr>
          <p:nvPr>
            <p:ph type="title"/>
          </p:nvPr>
        </p:nvSpPr>
        <p:spPr>
          <a:xfrm>
            <a:off x="801098" y="1396289"/>
            <a:ext cx="5712824" cy="1325563"/>
          </a:xfrm>
        </p:spPr>
        <p:txBody>
          <a:bodyPr>
            <a:normAutofit/>
          </a:bodyPr>
          <a:lstStyle/>
          <a:p>
            <a:r>
              <a:rPr lang="sv-SE" b="1" dirty="0">
                <a:latin typeface="Modern Love" panose="04090805081005020601" pitchFamily="82" charset="0"/>
              </a:rPr>
              <a:t>FÖR DIG SOM VILL VETA MER</a:t>
            </a:r>
            <a:endParaRPr lang="sv-SE" b="1">
              <a:latin typeface="Modern Love" panose="04090805081005020601" pitchFamily="82" charset="0"/>
            </a:endParaRPr>
          </a:p>
        </p:txBody>
      </p:sp>
      <p:sp>
        <p:nvSpPr>
          <p:cNvPr id="3" name="Platshållare för innehåll 2">
            <a:extLst>
              <a:ext uri="{FF2B5EF4-FFF2-40B4-BE49-F238E27FC236}">
                <a16:creationId xmlns:a16="http://schemas.microsoft.com/office/drawing/2014/main" id="{BC55353B-5B25-4EE5-9449-AC42750C6290}"/>
              </a:ext>
            </a:extLst>
          </p:cNvPr>
          <p:cNvSpPr>
            <a:spLocks noGrp="1"/>
          </p:cNvSpPr>
          <p:nvPr>
            <p:ph idx="1"/>
          </p:nvPr>
        </p:nvSpPr>
        <p:spPr>
          <a:xfrm>
            <a:off x="805543" y="2871982"/>
            <a:ext cx="4558309" cy="3181684"/>
          </a:xfrm>
        </p:spPr>
        <p:txBody>
          <a:bodyPr anchor="t">
            <a:normAutofit/>
          </a:bodyPr>
          <a:lstStyle/>
          <a:p>
            <a:pPr marL="0" lvl="0" indent="0">
              <a:buNone/>
            </a:pPr>
            <a:endParaRPr lang="sv-SE" sz="1500"/>
          </a:p>
          <a:p>
            <a:pPr marL="0" lvl="0" indent="0">
              <a:buNone/>
            </a:pPr>
            <a:r>
              <a:rPr lang="sv-SE" sz="1500" b="1"/>
              <a:t>Leva med barn </a:t>
            </a:r>
            <a:r>
              <a:rPr lang="sv-SE" sz="1500"/>
              <a:t>Kap: ”Den första tiden tillsammans”,   Köhler, M., Reuter, A. &amp; Tell, J., Gothia Fortbildning 2016</a:t>
            </a:r>
          </a:p>
          <a:p>
            <a:pPr marL="0" lvl="0" indent="0">
              <a:buNone/>
            </a:pPr>
            <a:endParaRPr lang="sv-SE" sz="1500"/>
          </a:p>
          <a:p>
            <a:pPr marL="0" lvl="0" indent="0">
              <a:buNone/>
            </a:pPr>
            <a:r>
              <a:rPr lang="sv-SE" sz="1500" u="sng">
                <a:hlinkClick r:id="rId3"/>
              </a:rPr>
              <a:t>Anknytning hos barn</a:t>
            </a:r>
            <a:r>
              <a:rPr lang="sv-SE" sz="1500"/>
              <a:t>, 1177.se</a:t>
            </a:r>
            <a:br>
              <a:rPr lang="sv-SE" sz="1500"/>
            </a:br>
            <a:r>
              <a:rPr lang="sv-SE" sz="1500" u="sng">
                <a:hlinkClick r:id="rId4"/>
              </a:rPr>
              <a:t>Föräldraskap och relationen med barnet</a:t>
            </a:r>
            <a:r>
              <a:rPr lang="sv-SE" sz="1500" u="sng"/>
              <a:t>,</a:t>
            </a:r>
            <a:r>
              <a:rPr lang="sv-SE" sz="1500"/>
              <a:t> 1177.se</a:t>
            </a:r>
            <a:br>
              <a:rPr lang="sv-SE" sz="1500"/>
            </a:br>
            <a:endParaRPr lang="sv-SE" sz="1500"/>
          </a:p>
          <a:p>
            <a:pPr marL="0" lvl="0" indent="0">
              <a:buNone/>
            </a:pPr>
            <a:r>
              <a:rPr lang="sv-SE" sz="1500" b="1"/>
              <a:t>BVC-podden: </a:t>
            </a:r>
            <a:r>
              <a:rPr lang="sv-SE" sz="1500"/>
              <a:t>Avsnitt 60 </a:t>
            </a:r>
            <a:r>
              <a:rPr lang="sv-SE" sz="1500" i="1"/>
              <a:t>”Vad är anknytning?”</a:t>
            </a:r>
          </a:p>
          <a:p>
            <a:pPr marL="0" indent="0">
              <a:buNone/>
            </a:pPr>
            <a:r>
              <a:rPr lang="sv-SE" sz="1500"/>
              <a:t> </a:t>
            </a:r>
          </a:p>
          <a:p>
            <a:pPr marL="0" lvl="0" indent="0">
              <a:buNone/>
            </a:pPr>
            <a:r>
              <a:rPr lang="sv-SE" sz="1500" b="1"/>
              <a:t>Lyhört föräldraskap</a:t>
            </a:r>
            <a:r>
              <a:rPr lang="sv-SE" sz="1500"/>
              <a:t>, Bergström, M., </a:t>
            </a:r>
            <a:br>
              <a:rPr lang="sv-SE" sz="1500"/>
            </a:br>
            <a:r>
              <a:rPr lang="sv-SE" sz="1500"/>
              <a:t>Bonnier Fakta 2014 </a:t>
            </a:r>
          </a:p>
          <a:p>
            <a:endParaRPr lang="sv-SE" sz="1500"/>
          </a:p>
        </p:txBody>
      </p:sp>
      <p:sp>
        <p:nvSpPr>
          <p:cNvPr id="53" name="Oval 5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Bildobjekt 11" descr="En bild som visar person, sitter&#10;&#10;Automatiskt genererad beskrivning">
            <a:extLst>
              <a:ext uri="{FF2B5EF4-FFF2-40B4-BE49-F238E27FC236}">
                <a16:creationId xmlns:a16="http://schemas.microsoft.com/office/drawing/2014/main" id="{2E4360A6-23FB-45D8-9D8C-1A7A1D519429}"/>
              </a:ext>
            </a:extLst>
          </p:cNvPr>
          <p:cNvPicPr>
            <a:picLocks noChangeAspect="1"/>
          </p:cNvPicPr>
          <p:nvPr/>
        </p:nvPicPr>
        <p:blipFill rotWithShape="1">
          <a:blip r:embed="rId5"/>
          <a:srcRect r="2" b="20751"/>
          <a:stretch/>
        </p:blipFill>
        <p:spPr>
          <a:xfrm>
            <a:off x="5969353" y="2815228"/>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7" name="Bildobjekt 6" descr="En bild som visar text&#10;&#10;Automatiskt genererad beskrivning">
            <a:extLst>
              <a:ext uri="{FF2B5EF4-FFF2-40B4-BE49-F238E27FC236}">
                <a16:creationId xmlns:a16="http://schemas.microsoft.com/office/drawing/2014/main" id="{44E59C24-1C83-4A6B-A066-95B143774BEA}"/>
              </a:ext>
            </a:extLst>
          </p:cNvPr>
          <p:cNvPicPr>
            <a:picLocks noChangeAspect="1"/>
          </p:cNvPicPr>
          <p:nvPr/>
        </p:nvPicPr>
        <p:blipFill rotWithShape="1">
          <a:blip r:embed="rId6"/>
          <a:srcRect t="32409" b="5368"/>
          <a:stretch/>
        </p:blipFill>
        <p:spPr>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57" name="Freeform: Shape 56">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Bildobjekt 4">
            <a:extLst>
              <a:ext uri="{FF2B5EF4-FFF2-40B4-BE49-F238E27FC236}">
                <a16:creationId xmlns:a16="http://schemas.microsoft.com/office/drawing/2014/main" id="{8F84562A-69FF-45D8-8F2C-6384332CC9CD}"/>
              </a:ext>
            </a:extLst>
          </p:cNvPr>
          <p:cNvPicPr>
            <a:picLocks noChangeAspect="1"/>
          </p:cNvPicPr>
          <p:nvPr/>
        </p:nvPicPr>
        <p:blipFill rotWithShape="1">
          <a:blip r:embed="rId7"/>
          <a:srcRect t="10990" r="-4" b="4239"/>
          <a:stretch/>
        </p:blipFill>
        <p:spPr>
          <a:xfrm>
            <a:off x="9053088" y="4197217"/>
            <a:ext cx="3138912" cy="2660795"/>
          </a:xfrm>
          <a:custGeom>
            <a:avLst/>
            <a:gdLst/>
            <a:ahLst/>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29500752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1388</Words>
  <Application>Microsoft Office PowerPoint</Application>
  <PresentationFormat>Bredbild</PresentationFormat>
  <Paragraphs>100</Paragraphs>
  <Slides>7</Slides>
  <Notes>7</Notes>
  <HiddenSlides>0</HiddenSlides>
  <MMClips>1</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7</vt:i4>
      </vt:variant>
    </vt:vector>
  </HeadingPairs>
  <TitlesOfParts>
    <vt:vector size="13" baseType="lpstr">
      <vt:lpstr>Arial</vt:lpstr>
      <vt:lpstr>Calibri</vt:lpstr>
      <vt:lpstr>Calibri Light</vt:lpstr>
      <vt:lpstr>Gill Sans MT</vt:lpstr>
      <vt:lpstr>Modern Love</vt:lpstr>
      <vt:lpstr>Office-tema</vt:lpstr>
      <vt:lpstr> Nationella Utvecklingsgruppen för Föräldraskapsstöd i Grupp</vt:lpstr>
      <vt:lpstr>Välkomna!</vt:lpstr>
      <vt:lpstr>SYFTE MED DAGENS DISKUSSIONSTEMA</vt:lpstr>
      <vt:lpstr>DISKUSSIONS FRÅGOR</vt:lpstr>
      <vt:lpstr>FILM  “ATT BLI FÖRÄLDER- FÖRSTÅ DITT BARN OCH DIG SJÄLV”"</vt:lpstr>
      <vt:lpstr>SAMMANFATTNING</vt:lpstr>
      <vt:lpstr>FÖR DIG SOM VILL VETA 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Nationella Utvecklingsgruppen för Föräldraskapsstöd i Grupp</dc:title>
  <dc:creator>Clara Linnros</dc:creator>
  <cp:lastModifiedBy>Nathalie Aranda Gani</cp:lastModifiedBy>
  <cp:revision>13</cp:revision>
  <dcterms:created xsi:type="dcterms:W3CDTF">2021-01-14T11:00:24Z</dcterms:created>
  <dcterms:modified xsi:type="dcterms:W3CDTF">2022-01-24T08:56:28Z</dcterms:modified>
</cp:coreProperties>
</file>