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5" r:id="rId2"/>
    <p:sldId id="256" r:id="rId3"/>
    <p:sldId id="264" r:id="rId4"/>
    <p:sldId id="267" r:id="rId5"/>
    <p:sldId id="259" r:id="rId6"/>
    <p:sldId id="262" r:id="rId7"/>
    <p:sldId id="260"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59847" autoAdjust="0"/>
  </p:normalViewPr>
  <p:slideViewPr>
    <p:cSldViewPr snapToGrid="0">
      <p:cViewPr>
        <p:scale>
          <a:sx n="50" d="100"/>
          <a:sy n="50" d="100"/>
        </p:scale>
        <p:origin x="1260" y="-2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92FC5-388B-7E42-8CC5-25A30844C9D8}" type="datetimeFigureOut">
              <a:rPr lang="sv-SE" smtClean="0"/>
              <a:t>2022-01-21</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71FD3-90EF-7A40-B3BB-B0A1D1F1A4BC}" type="slidenum">
              <a:rPr lang="sv-SE" smtClean="0"/>
              <a:t>‹#›</a:t>
            </a:fld>
            <a:endParaRPr lang="sv-SE" dirty="0"/>
          </a:p>
        </p:txBody>
      </p:sp>
    </p:spTree>
    <p:extLst>
      <p:ext uri="{BB962C8B-B14F-4D97-AF65-F5344CB8AC3E}">
        <p14:creationId xmlns:p14="http://schemas.microsoft.com/office/powerpoint/2010/main" val="13278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scWeZJL69O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1</a:t>
            </a:fld>
            <a:endParaRPr lang="sv-SE" dirty="0"/>
          </a:p>
        </p:txBody>
      </p:sp>
    </p:spTree>
    <p:extLst>
      <p:ext uri="{BB962C8B-B14F-4D97-AF65-F5344CB8AC3E}">
        <p14:creationId xmlns:p14="http://schemas.microsoft.com/office/powerpoint/2010/main" val="683599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 typeface="Arial" panose="020B0604020202020204" pitchFamily="34" charset="0"/>
              <a:buChar char="•"/>
            </a:pPr>
            <a:r>
              <a:rPr lang="sv-SE" dirty="0"/>
              <a:t>Digital genomgång: -vet alla hur man kan stänga av och på ljudet? Hitta eventuell chatt och hur man räcker upp handen? hur tar vi ordet idag?</a:t>
            </a:r>
            <a:r>
              <a:rPr lang="fr-FR" dirty="0"/>
              <a:t> (Laget runt, handu</a:t>
            </a:r>
            <a:r>
              <a:rPr lang="sv-SE" dirty="0"/>
              <a:t>ppräckning, säga sitt namn, skriva i chatten?) MUTE när vi inte själva pratar, VIDEO PÅ när vi pratar</a:t>
            </a:r>
          </a:p>
          <a:p>
            <a:pPr marL="342900" indent="-342900">
              <a:buFont typeface="Arial" panose="020B0604020202020204" pitchFamily="34" charset="0"/>
              <a:buChar char="•"/>
            </a:pPr>
            <a:r>
              <a:rPr lang="sv-SE" dirty="0"/>
              <a:t>Tidsramar: -hur lång tid är träffen? Pauser</a:t>
            </a:r>
            <a:r>
              <a:rPr lang="fr-FR" dirty="0"/>
              <a:t>?</a:t>
            </a:r>
            <a:endParaRPr lang="sv-SE" dirty="0"/>
          </a:p>
          <a:p>
            <a:pPr marL="342900" indent="-342900">
              <a:buFont typeface="Arial" panose="020B0604020202020204" pitchFamily="34" charset="0"/>
              <a:buChar char="•"/>
            </a:pPr>
            <a:r>
              <a:rPr lang="sv-SE" dirty="0"/>
              <a:t>Presentationsrunda: börja med dig själv, gå sedan laget runt</a:t>
            </a:r>
          </a:p>
          <a:p>
            <a:pPr marL="342900" indent="-342900">
              <a:buFont typeface="Arial" panose="020B0604020202020204" pitchFamily="34" charset="0"/>
              <a:buChar char="•"/>
            </a:pPr>
            <a:r>
              <a:rPr lang="sv-SE" dirty="0"/>
              <a:t>Upplägg: berätta om strukturen med teman och planering/val utifrån föräldrars önskemål (NÄSTA BILD)</a:t>
            </a:r>
          </a:p>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2</a:t>
            </a:fld>
            <a:endParaRPr lang="sv-SE" dirty="0"/>
          </a:p>
        </p:txBody>
      </p:sp>
    </p:spTree>
    <p:extLst>
      <p:ext uri="{BB962C8B-B14F-4D97-AF65-F5344CB8AC3E}">
        <p14:creationId xmlns:p14="http://schemas.microsoft.com/office/powerpoint/2010/main" val="424705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Förutom dagens tema Omställning finns 5 teman att välja mellan, som ni ser här. Till varje tema kommer jag/vi gå igenom en kort introduktion, sedan kan vi tillsammans fundera och reflektera över hur vi gör, hur vi vill göra, vilka utmaningar som finns osv. Både Vardagsliv och Utveckling har underrubriker som ni ser, det är breda teman som innehåller mycket. Vi kan välja att fördjupa oss i en sak under en träff eller gå igenom flera. Antingen kan jag föreslå i vilken ordning vi går/vilka vi tar (beroende på hur många gruppträffar man erbjuder) eller så kan ni välja på slutet av varje tillfälle! </a:t>
            </a:r>
          </a:p>
        </p:txBody>
      </p:sp>
      <p:sp>
        <p:nvSpPr>
          <p:cNvPr id="4" name="Platshållare för bildnummer 3"/>
          <p:cNvSpPr>
            <a:spLocks noGrp="1"/>
          </p:cNvSpPr>
          <p:nvPr>
            <p:ph type="sldNum" sz="quarter" idx="5"/>
          </p:nvPr>
        </p:nvSpPr>
        <p:spPr/>
        <p:txBody>
          <a:bodyPr/>
          <a:lstStyle/>
          <a:p>
            <a:fld id="{DB671FD3-90EF-7A40-B3BB-B0A1D1F1A4BC}" type="slidenum">
              <a:rPr lang="sv-SE" smtClean="0"/>
              <a:t>3</a:t>
            </a:fld>
            <a:endParaRPr lang="sv-SE" dirty="0"/>
          </a:p>
        </p:txBody>
      </p:sp>
    </p:spTree>
    <p:extLst>
      <p:ext uri="{BB962C8B-B14F-4D97-AF65-F5344CB8AC3E}">
        <p14:creationId xmlns:p14="http://schemas.microsoft.com/office/powerpoint/2010/main" val="3667981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Visa t ex </a:t>
            </a:r>
            <a:r>
              <a:rPr lang="sv-SE" sz="1200" kern="1200" dirty="0">
                <a:solidFill>
                  <a:schemeClr val="tx1"/>
                </a:solidFill>
                <a:effectLst/>
                <a:latin typeface="+mn-lt"/>
                <a:ea typeface="+mn-ea"/>
                <a:cs typeface="+mn-cs"/>
              </a:rPr>
              <a:t>denna film från 1177.se där en FBHV-psykolog pratar om omställningen när man blir förälder. Att hitta rytm i vardagen och lära känna sitt barn. </a:t>
            </a:r>
          </a:p>
          <a:p>
            <a:pPr lvl="0"/>
            <a:r>
              <a:rPr lang="sv-SE" sz="1200" kern="1200" dirty="0">
                <a:solidFill>
                  <a:schemeClr val="tx1"/>
                </a:solidFill>
                <a:effectLst/>
                <a:latin typeface="+mn-lt"/>
                <a:ea typeface="+mn-ea"/>
                <a:cs typeface="+mn-cs"/>
              </a:rPr>
              <a:t>Hitta filmen genom att söka efter ”Att bli förälder” eller ”Vardagen och relationer förändras” på 1177.se </a:t>
            </a:r>
          </a:p>
          <a:p>
            <a:pPr lvl="0"/>
            <a:r>
              <a:rPr lang="sv-SE" sz="1200" u="sng" kern="1200" dirty="0">
                <a:solidFill>
                  <a:schemeClr val="tx1"/>
                </a:solidFill>
                <a:effectLst/>
                <a:latin typeface="+mn-lt"/>
                <a:ea typeface="+mn-ea"/>
                <a:cs typeface="+mn-cs"/>
                <a:hlinkClick r:id="rId3"/>
              </a:rPr>
              <a:t>Film</a:t>
            </a:r>
            <a:r>
              <a:rPr lang="sv-SE" sz="1200" kern="1200" dirty="0">
                <a:solidFill>
                  <a:schemeClr val="tx1"/>
                </a:solidFill>
                <a:effectLst/>
                <a:latin typeface="+mn-lt"/>
                <a:ea typeface="+mn-ea"/>
                <a:cs typeface="+mn-cs"/>
              </a:rPr>
              <a:t> (YouTube)  -</a:t>
            </a:r>
            <a:r>
              <a:rPr lang="sv-SE" sz="1200" b="1" kern="1200" dirty="0">
                <a:solidFill>
                  <a:srgbClr val="FF0000"/>
                </a:solidFill>
                <a:effectLst/>
                <a:latin typeface="+mn-lt"/>
                <a:ea typeface="+mn-ea"/>
                <a:cs typeface="+mn-cs"/>
              </a:rPr>
              <a:t>OBS! ha filmen öppen i ett eget fönster i webbläsaren och gå sedan via ”dela skärm” i ditt digitala verktyg för att visa filmen, se även till att välja att ”ta med </a:t>
            </a:r>
            <a:r>
              <a:rPr lang="sv-SE" sz="1200" b="1" kern="1200">
                <a:solidFill>
                  <a:srgbClr val="FF0000"/>
                </a:solidFill>
                <a:effectLst/>
                <a:latin typeface="+mn-lt"/>
                <a:ea typeface="+mn-ea"/>
                <a:cs typeface="+mn-cs"/>
              </a:rPr>
              <a:t>datorljud”</a:t>
            </a:r>
          </a:p>
          <a:p>
            <a:pPr lvl="0"/>
            <a:endParaRPr lang="sv-SE" sz="1200" b="1" kern="1200" dirty="0">
              <a:solidFill>
                <a:srgbClr val="FF0000"/>
              </a:solidFill>
              <a:effectLst/>
              <a:latin typeface="+mn-lt"/>
              <a:ea typeface="+mn-ea"/>
              <a:cs typeface="+mn-cs"/>
            </a:endParaRPr>
          </a:p>
          <a:p>
            <a:r>
              <a:rPr lang="sv-SE" sz="1200" b="1" kern="1200" dirty="0">
                <a:solidFill>
                  <a:schemeClr val="tx1"/>
                </a:solidFill>
                <a:effectLst/>
                <a:latin typeface="+mn-lt"/>
                <a:ea typeface="+mn-ea"/>
                <a:cs typeface="+mn-cs"/>
              </a:rPr>
              <a:t>Alt en introduktion av tema omställning:</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Att bli förälder är en av de största omställningarna vi är med om i livet och ingen kan veta hur det kommer bli. Ett föräldraskap ska byggas, både ett eget och ett gemensamt, om man är två, Vardagen förändras drastiskt och man behöver hitta en tillvaro med balans mellan rutiner, närvaro och återhämtning. Föreställningen man har innan barnet kommer kan vara olika långt ifrån hur det faktiskt blir och vi kan, både individuellt och som par, ha olika lätt att anpassa oss till det nya livet. För en del är det lättare med omställningen till en vardag där man ”bara är hemma och inte hinner med något” mer än att vara med barnet, för andra är det väldigt stressande.</a:t>
            </a:r>
          </a:p>
          <a:p>
            <a:r>
              <a:rPr lang="sv-SE" sz="1200" kern="1200" dirty="0">
                <a:solidFill>
                  <a:schemeClr val="tx1"/>
                </a:solidFill>
                <a:effectLst/>
                <a:latin typeface="+mn-lt"/>
                <a:ea typeface="+mn-ea"/>
                <a:cs typeface="+mn-cs"/>
              </a:rPr>
              <a:t>För att det gemensamma föräldraskapet ska kunna växa fram på ett positivt sätt är det viktigt att prata om hur man upplever vardagen med barnet och hur man bäst kan stötta varandra. För att båda föräldrar ska få möjlighet att utveckla en trygghet med barnet behöver man turas om. Att prata om hur man fördelar det praktiska hemma och tiden med barnet är en förutsättning.</a:t>
            </a:r>
          </a:p>
          <a:p>
            <a:r>
              <a:rPr lang="sv-SE" sz="1200" kern="1200" dirty="0">
                <a:solidFill>
                  <a:schemeClr val="tx1"/>
                </a:solidFill>
                <a:effectLst/>
                <a:latin typeface="+mn-lt"/>
                <a:ea typeface="+mn-ea"/>
                <a:cs typeface="+mn-cs"/>
              </a:rPr>
              <a:t>Relationen till barnet och förståelsen för det byggs med tid, närhet och samspel. För båda föräldrar gäller att man provar sig fram. Det är ofta skakigt och man kan uppleva starkare känslor än vanligt, både positiva och negativa. Nyblivna föräldrar ska vara lite tunnhudade och sköra – då är man mer lyhörd för bebisen.</a:t>
            </a:r>
          </a:p>
          <a:p>
            <a:r>
              <a:rPr lang="sv-SE" sz="1200" kern="1200" dirty="0">
                <a:solidFill>
                  <a:schemeClr val="tx1"/>
                </a:solidFill>
                <a:effectLst/>
                <a:latin typeface="+mn-lt"/>
                <a:ea typeface="+mn-ea"/>
                <a:cs typeface="+mn-cs"/>
              </a:rPr>
              <a:t>För mycket stress och trötthet kan försvåra lyhördheten för barnet och tilliten till sig själv. Föräldrar behöver sänka kraven och ta hand om sig själv samt be om hjälp. </a:t>
            </a:r>
          </a:p>
          <a:p>
            <a:pPr lvl="0"/>
            <a:endParaRPr lang="sv-SE" sz="1200" b="1" kern="1200" dirty="0">
              <a:solidFill>
                <a:srgbClr val="FF0000"/>
              </a:solidFill>
              <a:effectLst/>
              <a:latin typeface="+mn-lt"/>
              <a:ea typeface="+mn-ea"/>
              <a:cs typeface="+mn-cs"/>
            </a:endParaRPr>
          </a:p>
          <a:p>
            <a:pPr lvl="0"/>
            <a:endParaRPr lang="sv-SE" sz="1200" b="1" kern="1200" dirty="0">
              <a:solidFill>
                <a:srgbClr val="FF0000"/>
              </a:solidFill>
              <a:effectLst/>
              <a:latin typeface="+mn-lt"/>
              <a:ea typeface="+mn-ea"/>
              <a:cs typeface="+mn-cs"/>
            </a:endParaRPr>
          </a:p>
          <a:p>
            <a:pPr lvl="0"/>
            <a:endParaRPr lang="sv-SE" sz="1200" b="1" kern="1200" dirty="0">
              <a:solidFill>
                <a:srgbClr val="FF0000"/>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4</a:t>
            </a:fld>
            <a:endParaRPr lang="sv-SE" dirty="0"/>
          </a:p>
        </p:txBody>
      </p:sp>
    </p:spTree>
    <p:extLst>
      <p:ext uri="{BB962C8B-B14F-4D97-AF65-F5344CB8AC3E}">
        <p14:creationId xmlns:p14="http://schemas.microsoft.com/office/powerpoint/2010/main" val="3740981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 Börja t ex med att gå laget runt och fråga hur vardagen ser ut för var och en. Vid tyst grupp fortsätt att aktivt fördela ordet så att alla kommer till tals.</a:t>
            </a:r>
          </a:p>
          <a:p>
            <a:r>
              <a:rPr lang="sv-SE" sz="1200" dirty="0"/>
              <a:t>Istället för att svara själv vid direkta frågor, försök bolla frågan tillbaka ut i gruppen. Ställ inte frågan rätt ut i gruppen utan till en specifik deltagare som får börja, benämn vid namn, dvs hur är det för dig Adrian? Håller du med Kristin? osv. Nedan finns exempel på följdfrågor:</a:t>
            </a:r>
          </a:p>
          <a:p>
            <a:r>
              <a:rPr lang="sv-SE" sz="1200" dirty="0"/>
              <a:t>Vad har varit svårare än du/ni trodde? Vad har varit enklare?</a:t>
            </a:r>
          </a:p>
          <a:p>
            <a:r>
              <a:rPr lang="sv-SE" sz="1200" dirty="0"/>
              <a:t>När är ni stressade eller oroliga som föräldrar?</a:t>
            </a:r>
          </a:p>
          <a:p>
            <a:r>
              <a:rPr lang="sv-SE" sz="1200" dirty="0"/>
              <a:t>När är ni lugna och tillfreds?</a:t>
            </a:r>
          </a:p>
          <a:p>
            <a:r>
              <a:rPr lang="sv-SE" sz="1200" dirty="0"/>
              <a:t>När finns tid för återhämtning? </a:t>
            </a:r>
          </a:p>
          <a:p>
            <a:r>
              <a:rPr lang="sv-SE" sz="1200" dirty="0"/>
              <a:t>När är det lätt och när är det svårt? </a:t>
            </a:r>
          </a:p>
          <a:p>
            <a:r>
              <a:rPr lang="sv-SE" sz="1200" dirty="0"/>
              <a:t>Vad ser du för styrkor hos den andre föräldern?</a:t>
            </a:r>
          </a:p>
          <a:p>
            <a:r>
              <a:rPr lang="sv-SE" sz="1200" dirty="0"/>
              <a:t>Är ni överens om hur ni ska ta hand om barnet?</a:t>
            </a:r>
          </a:p>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5</a:t>
            </a:fld>
            <a:endParaRPr lang="sv-SE" dirty="0"/>
          </a:p>
        </p:txBody>
      </p:sp>
    </p:spTree>
    <p:extLst>
      <p:ext uri="{BB962C8B-B14F-4D97-AF65-F5344CB8AC3E}">
        <p14:creationId xmlns:p14="http://schemas.microsoft.com/office/powerpoint/2010/main" val="2032213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6</a:t>
            </a:fld>
            <a:endParaRPr lang="sv-SE" dirty="0"/>
          </a:p>
        </p:txBody>
      </p:sp>
    </p:spTree>
    <p:extLst>
      <p:ext uri="{BB962C8B-B14F-4D97-AF65-F5344CB8AC3E}">
        <p14:creationId xmlns:p14="http://schemas.microsoft.com/office/powerpoint/2010/main" val="2833652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6245F8-7F74-4D46-B3CF-3BB87843DE6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E77E472-EE71-4F4A-84A7-103AC3CB13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3C552A6-368E-6D41-9891-FDEC648619AC}"/>
              </a:ext>
            </a:extLst>
          </p:cNvPr>
          <p:cNvSpPr>
            <a:spLocks noGrp="1"/>
          </p:cNvSpPr>
          <p:nvPr>
            <p:ph type="dt" sz="half" idx="10"/>
          </p:nvPr>
        </p:nvSpPr>
        <p:spPr/>
        <p:txBody>
          <a:bodyPr/>
          <a:lstStyle/>
          <a:p>
            <a:fld id="{2536DE13-328D-8644-AB0F-C2E2E7055937}" type="datetimeFigureOut">
              <a:rPr lang="sv-SE" smtClean="0"/>
              <a:t>2022-01-21</a:t>
            </a:fld>
            <a:endParaRPr lang="sv-SE" dirty="0"/>
          </a:p>
        </p:txBody>
      </p:sp>
      <p:sp>
        <p:nvSpPr>
          <p:cNvPr id="5" name="Platshållare för sidfot 4">
            <a:extLst>
              <a:ext uri="{FF2B5EF4-FFF2-40B4-BE49-F238E27FC236}">
                <a16:creationId xmlns:a16="http://schemas.microsoft.com/office/drawing/2014/main" id="{DE24B043-111C-5840-AC4C-86077FC68740}"/>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FC57B5DF-FBEA-A148-A64C-268F00A79CAF}"/>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296091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2FD5D9-E3C9-2042-9CA5-9A29929A988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D83E891-F0F6-3041-94B6-89EA87D6428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913AB6E-E02A-8B4A-BEE2-8DD1F08307F8}"/>
              </a:ext>
            </a:extLst>
          </p:cNvPr>
          <p:cNvSpPr>
            <a:spLocks noGrp="1"/>
          </p:cNvSpPr>
          <p:nvPr>
            <p:ph type="dt" sz="half" idx="10"/>
          </p:nvPr>
        </p:nvSpPr>
        <p:spPr/>
        <p:txBody>
          <a:bodyPr/>
          <a:lstStyle/>
          <a:p>
            <a:fld id="{2536DE13-328D-8644-AB0F-C2E2E7055937}" type="datetimeFigureOut">
              <a:rPr lang="sv-SE" smtClean="0"/>
              <a:t>2022-01-21</a:t>
            </a:fld>
            <a:endParaRPr lang="sv-SE" dirty="0"/>
          </a:p>
        </p:txBody>
      </p:sp>
      <p:sp>
        <p:nvSpPr>
          <p:cNvPr id="5" name="Platshållare för sidfot 4">
            <a:extLst>
              <a:ext uri="{FF2B5EF4-FFF2-40B4-BE49-F238E27FC236}">
                <a16:creationId xmlns:a16="http://schemas.microsoft.com/office/drawing/2014/main" id="{C9A4119F-6359-7B4A-B0A3-55C9DE3D74A0}"/>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0BE97C0B-A1E6-B54E-8069-2B3CD0E20DD9}"/>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326293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DDEBF0A-1820-054F-B3AE-DD29033AFCD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59D36F0-D2E8-B944-818D-800C0F8ED48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7FFA1A1-5D2A-F94F-9837-41A3D80B9AFB}"/>
              </a:ext>
            </a:extLst>
          </p:cNvPr>
          <p:cNvSpPr>
            <a:spLocks noGrp="1"/>
          </p:cNvSpPr>
          <p:nvPr>
            <p:ph type="dt" sz="half" idx="10"/>
          </p:nvPr>
        </p:nvSpPr>
        <p:spPr/>
        <p:txBody>
          <a:bodyPr/>
          <a:lstStyle/>
          <a:p>
            <a:fld id="{2536DE13-328D-8644-AB0F-C2E2E7055937}" type="datetimeFigureOut">
              <a:rPr lang="sv-SE" smtClean="0"/>
              <a:t>2022-01-21</a:t>
            </a:fld>
            <a:endParaRPr lang="sv-SE" dirty="0"/>
          </a:p>
        </p:txBody>
      </p:sp>
      <p:sp>
        <p:nvSpPr>
          <p:cNvPr id="5" name="Platshållare för sidfot 4">
            <a:extLst>
              <a:ext uri="{FF2B5EF4-FFF2-40B4-BE49-F238E27FC236}">
                <a16:creationId xmlns:a16="http://schemas.microsoft.com/office/drawing/2014/main" id="{948CF48B-0170-9D40-A22F-6489B344D164}"/>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123AF2E0-C753-C741-9880-E7A2893CB588}"/>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360736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BFF066-F871-2243-930B-56590E6CB7F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DF4B728-990B-E745-B935-D9B43C21DF4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2475127-7E38-4B46-A47E-8B22F83F928E}"/>
              </a:ext>
            </a:extLst>
          </p:cNvPr>
          <p:cNvSpPr>
            <a:spLocks noGrp="1"/>
          </p:cNvSpPr>
          <p:nvPr>
            <p:ph type="dt" sz="half" idx="10"/>
          </p:nvPr>
        </p:nvSpPr>
        <p:spPr/>
        <p:txBody>
          <a:bodyPr/>
          <a:lstStyle/>
          <a:p>
            <a:fld id="{2536DE13-328D-8644-AB0F-C2E2E7055937}" type="datetimeFigureOut">
              <a:rPr lang="sv-SE" smtClean="0"/>
              <a:t>2022-01-21</a:t>
            </a:fld>
            <a:endParaRPr lang="sv-SE" dirty="0"/>
          </a:p>
        </p:txBody>
      </p:sp>
      <p:sp>
        <p:nvSpPr>
          <p:cNvPr id="5" name="Platshållare för sidfot 4">
            <a:extLst>
              <a:ext uri="{FF2B5EF4-FFF2-40B4-BE49-F238E27FC236}">
                <a16:creationId xmlns:a16="http://schemas.microsoft.com/office/drawing/2014/main" id="{ABEAE748-745B-A842-BCD0-D5C65A0FE6E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D5C60807-6B46-684D-8685-9AF08F129B0B}"/>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2678331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1F3F12-019F-1D44-AB99-37F5E4F50E4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23BF75A-5E82-834F-99C6-479F6BB3C1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F6B15EFC-EFD4-5F43-BABE-F0B6E98FD4EC}"/>
              </a:ext>
            </a:extLst>
          </p:cNvPr>
          <p:cNvSpPr>
            <a:spLocks noGrp="1"/>
          </p:cNvSpPr>
          <p:nvPr>
            <p:ph type="dt" sz="half" idx="10"/>
          </p:nvPr>
        </p:nvSpPr>
        <p:spPr/>
        <p:txBody>
          <a:bodyPr/>
          <a:lstStyle/>
          <a:p>
            <a:fld id="{2536DE13-328D-8644-AB0F-C2E2E7055937}" type="datetimeFigureOut">
              <a:rPr lang="sv-SE" smtClean="0"/>
              <a:t>2022-01-21</a:t>
            </a:fld>
            <a:endParaRPr lang="sv-SE" dirty="0"/>
          </a:p>
        </p:txBody>
      </p:sp>
      <p:sp>
        <p:nvSpPr>
          <p:cNvPr id="5" name="Platshållare för sidfot 4">
            <a:extLst>
              <a:ext uri="{FF2B5EF4-FFF2-40B4-BE49-F238E27FC236}">
                <a16:creationId xmlns:a16="http://schemas.microsoft.com/office/drawing/2014/main" id="{F33388DD-A96F-E543-B3E2-75BCF6D1A4AE}"/>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9A4AAA9B-5DDE-2A48-BDD9-706B1206FEAC}"/>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2776480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B91969-EB70-CB4A-9C0B-0DCFBB442DF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69C3104-B7A0-2A4A-B7EE-C4334FB85C4D}"/>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125D35A-A3A6-ED48-9EFE-08678778575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577142A-E3C4-9843-ACBE-EAD3B013C353}"/>
              </a:ext>
            </a:extLst>
          </p:cNvPr>
          <p:cNvSpPr>
            <a:spLocks noGrp="1"/>
          </p:cNvSpPr>
          <p:nvPr>
            <p:ph type="dt" sz="half" idx="10"/>
          </p:nvPr>
        </p:nvSpPr>
        <p:spPr/>
        <p:txBody>
          <a:bodyPr/>
          <a:lstStyle/>
          <a:p>
            <a:fld id="{2536DE13-328D-8644-AB0F-C2E2E7055937}" type="datetimeFigureOut">
              <a:rPr lang="sv-SE" smtClean="0"/>
              <a:t>2022-01-21</a:t>
            </a:fld>
            <a:endParaRPr lang="sv-SE" dirty="0"/>
          </a:p>
        </p:txBody>
      </p:sp>
      <p:sp>
        <p:nvSpPr>
          <p:cNvPr id="6" name="Platshållare för sidfot 5">
            <a:extLst>
              <a:ext uri="{FF2B5EF4-FFF2-40B4-BE49-F238E27FC236}">
                <a16:creationId xmlns:a16="http://schemas.microsoft.com/office/drawing/2014/main" id="{CF195D2C-96C9-1544-8DC8-3E86F9038BA8}"/>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B0EDD15D-6E9F-124F-BC16-5E49CDF36E63}"/>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344734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07CBFB-EEA1-1D49-82E6-794E7FA0C61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04C459B-04A0-8249-919F-C37BF8BC0A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A4D1DBF2-6807-3A40-8489-8276F216AEFE}"/>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C59E768-8687-4747-9E43-C145D5BFB7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B1CA97D-4211-ED41-8825-8A91A165D0E8}"/>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0F92081-2569-5D4F-8B2E-7F0B015F0D34}"/>
              </a:ext>
            </a:extLst>
          </p:cNvPr>
          <p:cNvSpPr>
            <a:spLocks noGrp="1"/>
          </p:cNvSpPr>
          <p:nvPr>
            <p:ph type="dt" sz="half" idx="10"/>
          </p:nvPr>
        </p:nvSpPr>
        <p:spPr/>
        <p:txBody>
          <a:bodyPr/>
          <a:lstStyle/>
          <a:p>
            <a:fld id="{2536DE13-328D-8644-AB0F-C2E2E7055937}" type="datetimeFigureOut">
              <a:rPr lang="sv-SE" smtClean="0"/>
              <a:t>2022-01-21</a:t>
            </a:fld>
            <a:endParaRPr lang="sv-SE" dirty="0"/>
          </a:p>
        </p:txBody>
      </p:sp>
      <p:sp>
        <p:nvSpPr>
          <p:cNvPr id="8" name="Platshållare för sidfot 7">
            <a:extLst>
              <a:ext uri="{FF2B5EF4-FFF2-40B4-BE49-F238E27FC236}">
                <a16:creationId xmlns:a16="http://schemas.microsoft.com/office/drawing/2014/main" id="{672615E4-4B7D-2146-B01A-2B80893E2E0C}"/>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E3BBC71F-F149-0849-98AA-4534B2B585A1}"/>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3107454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1CA91D-581B-2748-A411-4F58D3878D4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6815559F-DEEC-0A45-B0BD-1B30CC1BF102}"/>
              </a:ext>
            </a:extLst>
          </p:cNvPr>
          <p:cNvSpPr>
            <a:spLocks noGrp="1"/>
          </p:cNvSpPr>
          <p:nvPr>
            <p:ph type="dt" sz="half" idx="10"/>
          </p:nvPr>
        </p:nvSpPr>
        <p:spPr/>
        <p:txBody>
          <a:bodyPr/>
          <a:lstStyle/>
          <a:p>
            <a:fld id="{2536DE13-328D-8644-AB0F-C2E2E7055937}" type="datetimeFigureOut">
              <a:rPr lang="sv-SE" smtClean="0"/>
              <a:t>2022-01-21</a:t>
            </a:fld>
            <a:endParaRPr lang="sv-SE" dirty="0"/>
          </a:p>
        </p:txBody>
      </p:sp>
      <p:sp>
        <p:nvSpPr>
          <p:cNvPr id="4" name="Platshållare för sidfot 3">
            <a:extLst>
              <a:ext uri="{FF2B5EF4-FFF2-40B4-BE49-F238E27FC236}">
                <a16:creationId xmlns:a16="http://schemas.microsoft.com/office/drawing/2014/main" id="{EE925289-EFB5-9E4E-BFAC-8A1FA2B17AC6}"/>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991C3211-17AF-E24E-BA5D-420A1F3FD291}"/>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243332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3A27B1A-88E1-F045-849A-AC0006E0520C}"/>
              </a:ext>
            </a:extLst>
          </p:cNvPr>
          <p:cNvSpPr>
            <a:spLocks noGrp="1"/>
          </p:cNvSpPr>
          <p:nvPr>
            <p:ph type="dt" sz="half" idx="10"/>
          </p:nvPr>
        </p:nvSpPr>
        <p:spPr/>
        <p:txBody>
          <a:bodyPr/>
          <a:lstStyle/>
          <a:p>
            <a:fld id="{2536DE13-328D-8644-AB0F-C2E2E7055937}" type="datetimeFigureOut">
              <a:rPr lang="sv-SE" smtClean="0"/>
              <a:t>2022-01-21</a:t>
            </a:fld>
            <a:endParaRPr lang="sv-SE" dirty="0"/>
          </a:p>
        </p:txBody>
      </p:sp>
      <p:sp>
        <p:nvSpPr>
          <p:cNvPr id="3" name="Platshållare för sidfot 2">
            <a:extLst>
              <a:ext uri="{FF2B5EF4-FFF2-40B4-BE49-F238E27FC236}">
                <a16:creationId xmlns:a16="http://schemas.microsoft.com/office/drawing/2014/main" id="{7F9A7EB8-7905-B04E-B4AB-E5C8DC2D36E8}"/>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B3D9EB9F-B759-2C41-8F4A-E82817F41795}"/>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3411532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E2D0B2-5C73-254C-AD51-6815211EBC4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4E64F32-FA1B-9E47-A04F-71CE171E9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2D481A7F-956E-F84F-90B0-BA3A7F45EB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E7E9E28-74F2-3540-97C3-E4CB6EE00FA0}"/>
              </a:ext>
            </a:extLst>
          </p:cNvPr>
          <p:cNvSpPr>
            <a:spLocks noGrp="1"/>
          </p:cNvSpPr>
          <p:nvPr>
            <p:ph type="dt" sz="half" idx="10"/>
          </p:nvPr>
        </p:nvSpPr>
        <p:spPr/>
        <p:txBody>
          <a:bodyPr/>
          <a:lstStyle/>
          <a:p>
            <a:fld id="{2536DE13-328D-8644-AB0F-C2E2E7055937}" type="datetimeFigureOut">
              <a:rPr lang="sv-SE" smtClean="0"/>
              <a:t>2022-01-21</a:t>
            </a:fld>
            <a:endParaRPr lang="sv-SE" dirty="0"/>
          </a:p>
        </p:txBody>
      </p:sp>
      <p:sp>
        <p:nvSpPr>
          <p:cNvPr id="6" name="Platshållare för sidfot 5">
            <a:extLst>
              <a:ext uri="{FF2B5EF4-FFF2-40B4-BE49-F238E27FC236}">
                <a16:creationId xmlns:a16="http://schemas.microsoft.com/office/drawing/2014/main" id="{65FD5DBE-AF06-6048-B49C-FDFB6827A6CE}"/>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E1789152-E600-BA4E-8E5C-8E20408244F9}"/>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449807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167588-58B4-DC40-88CD-70F78D54973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7B6C0F7-3F75-E746-935B-B8AD41A691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a:extLst>
              <a:ext uri="{FF2B5EF4-FFF2-40B4-BE49-F238E27FC236}">
                <a16:creationId xmlns:a16="http://schemas.microsoft.com/office/drawing/2014/main" id="{51923786-DCC9-4941-BAE8-D9BC34C23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089E8FA-8D62-E548-8510-3A6165CDA71E}"/>
              </a:ext>
            </a:extLst>
          </p:cNvPr>
          <p:cNvSpPr>
            <a:spLocks noGrp="1"/>
          </p:cNvSpPr>
          <p:nvPr>
            <p:ph type="dt" sz="half" idx="10"/>
          </p:nvPr>
        </p:nvSpPr>
        <p:spPr/>
        <p:txBody>
          <a:bodyPr/>
          <a:lstStyle/>
          <a:p>
            <a:fld id="{2536DE13-328D-8644-AB0F-C2E2E7055937}" type="datetimeFigureOut">
              <a:rPr lang="sv-SE" smtClean="0"/>
              <a:t>2022-01-21</a:t>
            </a:fld>
            <a:endParaRPr lang="sv-SE" dirty="0"/>
          </a:p>
        </p:txBody>
      </p:sp>
      <p:sp>
        <p:nvSpPr>
          <p:cNvPr id="6" name="Platshållare för sidfot 5">
            <a:extLst>
              <a:ext uri="{FF2B5EF4-FFF2-40B4-BE49-F238E27FC236}">
                <a16:creationId xmlns:a16="http://schemas.microsoft.com/office/drawing/2014/main" id="{612EECC1-33C9-AB42-896B-98A72B021886}"/>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99A4BAEB-A6BC-454B-84CB-F4DF5DB13EF9}"/>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1035885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701DCDE-E632-9B47-A35D-4F043ADCCC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CE5E38E-521C-B148-8997-E31DE97913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252C0E4-A937-C04C-9C89-F3BE01F644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6DE13-328D-8644-AB0F-C2E2E7055937}" type="datetimeFigureOut">
              <a:rPr lang="sv-SE" smtClean="0"/>
              <a:t>2022-01-21</a:t>
            </a:fld>
            <a:endParaRPr lang="sv-SE" dirty="0"/>
          </a:p>
        </p:txBody>
      </p:sp>
      <p:sp>
        <p:nvSpPr>
          <p:cNvPr id="5" name="Platshållare för sidfot 4">
            <a:extLst>
              <a:ext uri="{FF2B5EF4-FFF2-40B4-BE49-F238E27FC236}">
                <a16:creationId xmlns:a16="http://schemas.microsoft.com/office/drawing/2014/main" id="{2A796D76-FF69-534F-86CA-824D8F135F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0391E0B5-8AF7-F449-AD54-3950B6F226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4C42A-0750-1047-9285-3DF64484E423}" type="slidenum">
              <a:rPr lang="sv-SE" smtClean="0"/>
              <a:t>‹#›</a:t>
            </a:fld>
            <a:endParaRPr lang="sv-SE" dirty="0"/>
          </a:p>
        </p:txBody>
      </p:sp>
    </p:spTree>
    <p:extLst>
      <p:ext uri="{BB962C8B-B14F-4D97-AF65-F5344CB8AC3E}">
        <p14:creationId xmlns:p14="http://schemas.microsoft.com/office/powerpoint/2010/main" val="4245040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3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38E2C9-9882-4575-8F67-2EC41238543E}"/>
              </a:ext>
            </a:extLst>
          </p:cNvPr>
          <p:cNvSpPr>
            <a:spLocks noGrp="1"/>
          </p:cNvSpPr>
          <p:nvPr>
            <p:ph type="title"/>
          </p:nvPr>
        </p:nvSpPr>
        <p:spPr>
          <a:xfrm>
            <a:off x="838200" y="304165"/>
            <a:ext cx="10515600" cy="559435"/>
          </a:xfrm>
          <a:solidFill>
            <a:schemeClr val="accent6">
              <a:lumMod val="20000"/>
              <a:lumOff val="80000"/>
              <a:alpha val="75000"/>
            </a:schemeClr>
          </a:solidFill>
        </p:spPr>
        <p:txBody>
          <a:bodyPr>
            <a:normAutofit/>
          </a:bodyPr>
          <a:lstStyle/>
          <a:p>
            <a:r>
              <a:rPr lang="sv-SE" sz="1600" dirty="0">
                <a:latin typeface="Gill Sans MT" panose="020B0502020104020203" pitchFamily="34" charset="0"/>
              </a:rPr>
              <a:t> Nationella Utvecklingsgruppen för Föräldraskapsstöd i Grupp</a:t>
            </a:r>
          </a:p>
        </p:txBody>
      </p:sp>
      <p:sp>
        <p:nvSpPr>
          <p:cNvPr id="3" name="Platshållare för innehåll 2">
            <a:extLst>
              <a:ext uri="{FF2B5EF4-FFF2-40B4-BE49-F238E27FC236}">
                <a16:creationId xmlns:a16="http://schemas.microsoft.com/office/drawing/2014/main" id="{9FD8B790-ECAC-44B2-99B1-FFEB2F985D0E}"/>
              </a:ext>
            </a:extLst>
          </p:cNvPr>
          <p:cNvSpPr>
            <a:spLocks noGrp="1"/>
          </p:cNvSpPr>
          <p:nvPr>
            <p:ph idx="1"/>
          </p:nvPr>
        </p:nvSpPr>
        <p:spPr>
          <a:xfrm rot="600000">
            <a:off x="1062320" y="1635891"/>
            <a:ext cx="10276840" cy="2808590"/>
          </a:xfrm>
          <a:solidFill>
            <a:schemeClr val="tx1">
              <a:lumMod val="85000"/>
              <a:lumOff val="15000"/>
            </a:schemeClr>
          </a:solidFill>
          <a:ln>
            <a:noFill/>
          </a:ln>
          <a:effectLst>
            <a:outerShdw blurRad="190500" dist="228600" dir="2700000" algn="ctr">
              <a:srgbClr val="000000">
                <a:alpha val="30000"/>
              </a:srgbClr>
            </a:outerShdw>
          </a:effectLst>
          <a:scene3d>
            <a:camera prst="orthographicFront">
              <a:rot lat="0" lon="0" rev="60000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0" indent="0">
              <a:buNone/>
            </a:pPr>
            <a:endParaRPr lang="sv-SE" sz="4400" dirty="0">
              <a:latin typeface="Modern Love" panose="04090805081005020601" pitchFamily="82" charset="0"/>
            </a:endParaRPr>
          </a:p>
          <a:p>
            <a:pPr marL="0" indent="0" algn="ctr">
              <a:buNone/>
            </a:pPr>
            <a:r>
              <a:rPr lang="sv-SE" sz="5400" dirty="0">
                <a:solidFill>
                  <a:schemeClr val="bg1">
                    <a:lumMod val="95000"/>
                  </a:schemeClr>
                </a:solidFill>
                <a:effectLst>
                  <a:outerShdw blurRad="38100" dist="38100" dir="2700000" algn="tl">
                    <a:srgbClr val="000000">
                      <a:alpha val="43137"/>
                    </a:srgbClr>
                  </a:outerShdw>
                </a:effectLst>
                <a:latin typeface="Modern Love" panose="04090805081005020601" pitchFamily="82" charset="0"/>
              </a:rPr>
              <a:t>TEMA </a:t>
            </a:r>
          </a:p>
          <a:p>
            <a:pPr marL="0" indent="0" algn="ctr">
              <a:buNone/>
            </a:pPr>
            <a:r>
              <a:rPr lang="sv-SE" sz="4400" dirty="0">
                <a:solidFill>
                  <a:schemeClr val="bg1">
                    <a:lumMod val="95000"/>
                  </a:schemeClr>
                </a:solidFill>
                <a:effectLst>
                  <a:outerShdw blurRad="38100" dist="38100" dir="2700000" algn="tl">
                    <a:srgbClr val="000000">
                      <a:alpha val="43137"/>
                    </a:srgbClr>
                  </a:outerShdw>
                </a:effectLst>
                <a:latin typeface="Modern Love" panose="04090805081005020601" pitchFamily="82" charset="0"/>
              </a:rPr>
              <a:t>               </a:t>
            </a:r>
            <a:endParaRPr lang="sv-SE" sz="8000" dirty="0">
              <a:solidFill>
                <a:schemeClr val="bg1">
                  <a:lumMod val="95000"/>
                </a:schemeClr>
              </a:solidFill>
              <a:effectLst>
                <a:outerShdw blurRad="38100" dist="38100" dir="2700000" algn="tl">
                  <a:srgbClr val="000000">
                    <a:alpha val="43137"/>
                  </a:srgbClr>
                </a:outerShdw>
              </a:effectLst>
              <a:latin typeface="Modern Love" panose="04090805081005020601" pitchFamily="82" charset="0"/>
            </a:endParaRPr>
          </a:p>
          <a:p>
            <a:pPr marL="0" indent="0" algn="ctr">
              <a:buNone/>
            </a:pPr>
            <a:r>
              <a:rPr lang="sv-SE" sz="9600" dirty="0">
                <a:solidFill>
                  <a:schemeClr val="bg1">
                    <a:lumMod val="95000"/>
                  </a:schemeClr>
                </a:solidFill>
                <a:effectLst>
                  <a:outerShdw blurRad="38100" dist="38100" dir="2700000" algn="tl">
                    <a:srgbClr val="000000">
                      <a:alpha val="43137"/>
                    </a:srgbClr>
                  </a:outerShdw>
                </a:effectLst>
                <a:latin typeface="Modern Love" panose="04090805081005020601" pitchFamily="82" charset="0"/>
              </a:rPr>
              <a:t> OMSTÄLLNING</a:t>
            </a:r>
          </a:p>
        </p:txBody>
      </p:sp>
      <p:pic>
        <p:nvPicPr>
          <p:cNvPr id="20" name="Bild 19" descr="Kön">
            <a:extLst>
              <a:ext uri="{FF2B5EF4-FFF2-40B4-BE49-F238E27FC236}">
                <a16:creationId xmlns:a16="http://schemas.microsoft.com/office/drawing/2014/main" id="{25E7C024-265A-414D-8AA2-D5C2B0063B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5167766"/>
            <a:ext cx="914400" cy="914400"/>
          </a:xfrm>
          <a:prstGeom prst="rect">
            <a:avLst/>
          </a:prstGeom>
        </p:spPr>
      </p:pic>
      <p:pic>
        <p:nvPicPr>
          <p:cNvPr id="22" name="Bild 21" descr="Två män">
            <a:extLst>
              <a:ext uri="{FF2B5EF4-FFF2-40B4-BE49-F238E27FC236}">
                <a16:creationId xmlns:a16="http://schemas.microsoft.com/office/drawing/2014/main" id="{0DD88B8E-04F4-47E3-AE09-E5BC1D9D88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96092" y="5216195"/>
            <a:ext cx="914400" cy="914400"/>
          </a:xfrm>
          <a:prstGeom prst="rect">
            <a:avLst/>
          </a:prstGeom>
        </p:spPr>
      </p:pic>
      <p:pic>
        <p:nvPicPr>
          <p:cNvPr id="24" name="Bild 23" descr="Två kvinnor">
            <a:extLst>
              <a:ext uri="{FF2B5EF4-FFF2-40B4-BE49-F238E27FC236}">
                <a16:creationId xmlns:a16="http://schemas.microsoft.com/office/drawing/2014/main" id="{FA845B15-9DA4-44B3-A503-2B1798AB45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81508" y="5241595"/>
            <a:ext cx="914400" cy="914400"/>
          </a:xfrm>
          <a:prstGeom prst="rect">
            <a:avLst/>
          </a:prstGeom>
        </p:spPr>
      </p:pic>
      <p:pic>
        <p:nvPicPr>
          <p:cNvPr id="26" name="Bild 25" descr="Kvinna som byter på baby">
            <a:extLst>
              <a:ext uri="{FF2B5EF4-FFF2-40B4-BE49-F238E27FC236}">
                <a16:creationId xmlns:a16="http://schemas.microsoft.com/office/drawing/2014/main" id="{0C64ED9A-3B5E-4E0A-9359-EA2BDA82CDA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80673" y="5241595"/>
            <a:ext cx="914400" cy="914400"/>
          </a:xfrm>
          <a:prstGeom prst="rect">
            <a:avLst/>
          </a:prstGeom>
        </p:spPr>
      </p:pic>
      <p:pic>
        <p:nvPicPr>
          <p:cNvPr id="28" name="Bild 27" descr="Man som byter på baby">
            <a:extLst>
              <a:ext uri="{FF2B5EF4-FFF2-40B4-BE49-F238E27FC236}">
                <a16:creationId xmlns:a16="http://schemas.microsoft.com/office/drawing/2014/main" id="{D377F35F-7FF1-4FBF-A5C5-11F2EDB88C8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2973749" y="5182281"/>
            <a:ext cx="914401" cy="914400"/>
          </a:xfrm>
          <a:prstGeom prst="rect">
            <a:avLst/>
          </a:prstGeom>
        </p:spPr>
      </p:pic>
      <p:pic>
        <p:nvPicPr>
          <p:cNvPr id="5" name="Bild 4" descr="Kvinna med barnkärra">
            <a:extLst>
              <a:ext uri="{FF2B5EF4-FFF2-40B4-BE49-F238E27FC236}">
                <a16:creationId xmlns:a16="http://schemas.microsoft.com/office/drawing/2014/main" id="{23E198F9-FEF5-42EC-BCAB-C849D955B42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435611" y="5216195"/>
            <a:ext cx="914400" cy="914400"/>
          </a:xfrm>
          <a:prstGeom prst="rect">
            <a:avLst/>
          </a:prstGeom>
        </p:spPr>
      </p:pic>
      <p:pic>
        <p:nvPicPr>
          <p:cNvPr id="7" name="Bild 6" descr="Man med baby">
            <a:extLst>
              <a:ext uri="{FF2B5EF4-FFF2-40B4-BE49-F238E27FC236}">
                <a16:creationId xmlns:a16="http://schemas.microsoft.com/office/drawing/2014/main" id="{1582FA2C-8059-4698-B058-A7E08F5D9EF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939080" y="5216195"/>
            <a:ext cx="914400" cy="914400"/>
          </a:xfrm>
          <a:prstGeom prst="rect">
            <a:avLst/>
          </a:prstGeom>
        </p:spPr>
      </p:pic>
      <p:pic>
        <p:nvPicPr>
          <p:cNvPr id="9" name="Bild 8" descr="Baby">
            <a:extLst>
              <a:ext uri="{FF2B5EF4-FFF2-40B4-BE49-F238E27FC236}">
                <a16:creationId xmlns:a16="http://schemas.microsoft.com/office/drawing/2014/main" id="{F5F6BF80-B9AA-4DA1-8ED2-A57E3D1CF66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20709" y="5278510"/>
            <a:ext cx="914400" cy="914400"/>
          </a:xfrm>
          <a:prstGeom prst="rect">
            <a:avLst/>
          </a:prstGeom>
        </p:spPr>
      </p:pic>
      <p:pic>
        <p:nvPicPr>
          <p:cNvPr id="11" name="Bild 10" descr="Baby som kryper">
            <a:extLst>
              <a:ext uri="{FF2B5EF4-FFF2-40B4-BE49-F238E27FC236}">
                <a16:creationId xmlns:a16="http://schemas.microsoft.com/office/drawing/2014/main" id="{BC9358FC-1A56-4161-8EFF-89DE4EF5823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640588" y="5319007"/>
            <a:ext cx="914400" cy="914400"/>
          </a:xfrm>
          <a:prstGeom prst="rect">
            <a:avLst/>
          </a:prstGeom>
        </p:spPr>
      </p:pic>
      <p:sp>
        <p:nvSpPr>
          <p:cNvPr id="13" name="Explosion: 14 punkter 12">
            <a:extLst>
              <a:ext uri="{FF2B5EF4-FFF2-40B4-BE49-F238E27FC236}">
                <a16:creationId xmlns:a16="http://schemas.microsoft.com/office/drawing/2014/main" id="{0C917FB6-7FB0-4C28-9B0E-E5F539ACC4AB}"/>
              </a:ext>
            </a:extLst>
          </p:cNvPr>
          <p:cNvSpPr/>
          <p:nvPr/>
        </p:nvSpPr>
        <p:spPr>
          <a:xfrm>
            <a:off x="942417" y="1171422"/>
            <a:ext cx="4062664" cy="1694861"/>
          </a:xfrm>
          <a:prstGeom prst="irregularSeal2">
            <a:avLst/>
          </a:prstGeom>
          <a:solidFill>
            <a:schemeClr val="accent6">
              <a:lumMod val="20000"/>
              <a:lumOff val="80000"/>
              <a:alpha val="76000"/>
            </a:schemeClr>
          </a:solidFill>
          <a:effectLst>
            <a:glow rad="228600">
              <a:schemeClr val="accent6">
                <a:satMod val="175000"/>
                <a:alpha val="40000"/>
              </a:schemeClr>
            </a:glow>
            <a:outerShdw blurRad="50800" dist="38100" dir="2700000" algn="tl" rotWithShape="0">
              <a:prstClr val="black">
                <a:alpha val="6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sv-SE" sz="1600" b="1" dirty="0">
                <a:solidFill>
                  <a:schemeClr val="accent6">
                    <a:lumMod val="75000"/>
                  </a:schemeClr>
                </a:solidFill>
                <a:effectLst>
                  <a:outerShdw blurRad="38100" dist="38100" dir="2700000" algn="tl">
                    <a:srgbClr val="000000">
                      <a:alpha val="43137"/>
                    </a:srgbClr>
                  </a:outerShdw>
                </a:effectLst>
                <a:latin typeface="Modern Love" panose="04090805081005020601" pitchFamily="82" charset="0"/>
              </a:rPr>
              <a:t>INTRODUKTION</a:t>
            </a:r>
          </a:p>
        </p:txBody>
      </p:sp>
    </p:spTree>
    <p:extLst>
      <p:ext uri="{BB962C8B-B14F-4D97-AF65-F5344CB8AC3E}">
        <p14:creationId xmlns:p14="http://schemas.microsoft.com/office/powerpoint/2010/main" val="3593455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3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48A38C-2C39-F64F-A3FB-31B4773C5D58}"/>
              </a:ext>
            </a:extLst>
          </p:cNvPr>
          <p:cNvSpPr>
            <a:spLocks noGrp="1"/>
          </p:cNvSpPr>
          <p:nvPr>
            <p:ph type="ctrTitle"/>
          </p:nvPr>
        </p:nvSpPr>
        <p:spPr>
          <a:xfrm>
            <a:off x="1524000" y="1503617"/>
            <a:ext cx="9144000" cy="1449196"/>
          </a:xfrm>
          <a:solidFill>
            <a:schemeClr val="accent6">
              <a:lumMod val="20000"/>
              <a:lumOff val="80000"/>
            </a:schemeClr>
          </a:solidFill>
          <a:effectLst>
            <a:outerShdw blurRad="50800" dist="38100" dir="2700000" algn="tl" rotWithShape="0">
              <a:prstClr val="black">
                <a:alpha val="40000"/>
              </a:prstClr>
            </a:outerShdw>
          </a:effectLst>
        </p:spPr>
        <p:txBody>
          <a:bodyPr>
            <a:normAutofit/>
          </a:bodyPr>
          <a:lstStyle/>
          <a:p>
            <a:r>
              <a:rPr lang="sv-SE" sz="7300" dirty="0">
                <a:effectLst>
                  <a:outerShdw blurRad="38100" dist="38100" dir="2700000" algn="tl">
                    <a:srgbClr val="000000">
                      <a:alpha val="43137"/>
                    </a:srgbClr>
                  </a:outerShdw>
                </a:effectLst>
                <a:latin typeface="Modern Love" panose="020F0502020204030204" pitchFamily="34" charset="0"/>
              </a:rPr>
              <a:t>Välkomna!</a:t>
            </a:r>
          </a:p>
        </p:txBody>
      </p:sp>
      <p:sp>
        <p:nvSpPr>
          <p:cNvPr id="3" name="Underrubrik 2">
            <a:extLst>
              <a:ext uri="{FF2B5EF4-FFF2-40B4-BE49-F238E27FC236}">
                <a16:creationId xmlns:a16="http://schemas.microsoft.com/office/drawing/2014/main" id="{8879F4FE-108C-CE44-BD8D-03F7A37A6A9B}"/>
              </a:ext>
            </a:extLst>
          </p:cNvPr>
          <p:cNvSpPr>
            <a:spLocks noGrp="1"/>
          </p:cNvSpPr>
          <p:nvPr>
            <p:ph type="subTitle" idx="1"/>
          </p:nvPr>
        </p:nvSpPr>
        <p:spPr>
          <a:xfrm>
            <a:off x="1524000" y="3125344"/>
            <a:ext cx="9144000" cy="3099186"/>
          </a:xfrm>
        </p:spPr>
        <p:txBody>
          <a:bodyPr>
            <a:normAutofit/>
          </a:bodyPr>
          <a:lstStyle/>
          <a:p>
            <a:pPr marL="342900" indent="-342900">
              <a:buFont typeface="Arial" panose="020B0604020202020204" pitchFamily="34" charset="0"/>
              <a:buChar char="•"/>
            </a:pPr>
            <a:r>
              <a:rPr lang="sv-SE" dirty="0"/>
              <a:t>Digital genomgång</a:t>
            </a:r>
          </a:p>
          <a:p>
            <a:pPr marL="342900" indent="-342900">
              <a:buFont typeface="Arial" panose="020B0604020202020204" pitchFamily="34" charset="0"/>
              <a:buChar char="•"/>
            </a:pPr>
            <a:r>
              <a:rPr lang="sv-SE" dirty="0"/>
              <a:t>Tidsramar</a:t>
            </a:r>
          </a:p>
          <a:p>
            <a:pPr marL="342900" indent="-342900">
              <a:buFont typeface="Arial" panose="020B0604020202020204" pitchFamily="34" charset="0"/>
              <a:buChar char="•"/>
            </a:pPr>
            <a:r>
              <a:rPr lang="sv-SE" dirty="0"/>
              <a:t>Presentationsrunda</a:t>
            </a:r>
          </a:p>
          <a:p>
            <a:pPr marL="342900" indent="-342900">
              <a:buFont typeface="Arial" panose="020B0604020202020204" pitchFamily="34" charset="0"/>
              <a:buChar char="•"/>
            </a:pPr>
            <a:r>
              <a:rPr lang="sv-SE" dirty="0"/>
              <a:t>Upplägg &amp; val av kommande teman</a:t>
            </a:r>
          </a:p>
          <a:p>
            <a:pPr marL="342900" indent="-342900">
              <a:buFont typeface="Arial" panose="020B0604020202020204" pitchFamily="34" charset="0"/>
              <a:buChar char="•"/>
            </a:pPr>
            <a:r>
              <a:rPr lang="sv-SE" dirty="0"/>
              <a:t>Dagens diskussionstema</a:t>
            </a:r>
          </a:p>
          <a:p>
            <a:pPr marL="342900" indent="-342900">
              <a:buFont typeface="Arial" panose="020B0604020202020204" pitchFamily="34" charset="0"/>
              <a:buChar char="•"/>
            </a:pPr>
            <a:endParaRPr lang="sv-SE" sz="2900" dirty="0"/>
          </a:p>
        </p:txBody>
      </p:sp>
      <p:pic>
        <p:nvPicPr>
          <p:cNvPr id="6" name="Bild 5" descr="Radiomikrofon">
            <a:extLst>
              <a:ext uri="{FF2B5EF4-FFF2-40B4-BE49-F238E27FC236}">
                <a16:creationId xmlns:a16="http://schemas.microsoft.com/office/drawing/2014/main" id="{01E661AA-4657-4519-B8AD-9037E74802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64653" y="2814173"/>
            <a:ext cx="2539333" cy="2744129"/>
          </a:xfrm>
          <a:prstGeom prst="rect">
            <a:avLst/>
          </a:prstGeom>
        </p:spPr>
      </p:pic>
      <p:sp>
        <p:nvSpPr>
          <p:cNvPr id="7" name="Explosion: 8 punkter 6">
            <a:extLst>
              <a:ext uri="{FF2B5EF4-FFF2-40B4-BE49-F238E27FC236}">
                <a16:creationId xmlns:a16="http://schemas.microsoft.com/office/drawing/2014/main" id="{F50EFC31-6B67-E54A-9EA2-8AF0112FB3F5}"/>
              </a:ext>
            </a:extLst>
          </p:cNvPr>
          <p:cNvSpPr/>
          <p:nvPr/>
        </p:nvSpPr>
        <p:spPr>
          <a:xfrm>
            <a:off x="8565419" y="523025"/>
            <a:ext cx="2985962" cy="3099186"/>
          </a:xfrm>
          <a:prstGeom prst="irregularSeal1">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dirty="0">
                <a:solidFill>
                  <a:schemeClr val="tx1"/>
                </a:solidFill>
                <a:latin typeface="Modern Love" pitchFamily="82" charset="0"/>
              </a:rPr>
              <a:t>Obs!</a:t>
            </a:r>
          </a:p>
          <a:p>
            <a:pPr algn="ctr"/>
            <a:r>
              <a:rPr lang="sv-SE" sz="2200" b="1" dirty="0">
                <a:solidFill>
                  <a:schemeClr val="tx1"/>
                </a:solidFill>
              </a:rPr>
              <a:t>MUTE</a:t>
            </a:r>
          </a:p>
        </p:txBody>
      </p:sp>
    </p:spTree>
    <p:extLst>
      <p:ext uri="{BB962C8B-B14F-4D97-AF65-F5344CB8AC3E}">
        <p14:creationId xmlns:p14="http://schemas.microsoft.com/office/powerpoint/2010/main" val="25363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F0D9">
            <a:alpha val="30000"/>
          </a:srgb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A67CA9-F3E4-4918-8582-5870E429546B}"/>
              </a:ext>
            </a:extLst>
          </p:cNvPr>
          <p:cNvSpPr>
            <a:spLocks noGrp="1"/>
          </p:cNvSpPr>
          <p:nvPr>
            <p:ph type="title"/>
          </p:nvPr>
        </p:nvSpPr>
        <p:spPr>
          <a:xfrm>
            <a:off x="838200" y="589280"/>
            <a:ext cx="10515600" cy="1442495"/>
          </a:xfrm>
          <a:solidFill>
            <a:srgbClr val="E2F0D9"/>
          </a:solidFill>
          <a:effectLst>
            <a:outerShdw blurRad="50800" dist="38100" dir="2700000" algn="tl" rotWithShape="0">
              <a:prstClr val="black">
                <a:alpha val="40000"/>
              </a:prstClr>
            </a:outerShdw>
          </a:effectLst>
        </p:spPr>
        <p:txBody>
          <a:bodyPr/>
          <a:lstStyle/>
          <a:p>
            <a:pPr algn="ctr"/>
            <a:r>
              <a:rPr lang="sv-SE" dirty="0">
                <a:solidFill>
                  <a:schemeClr val="tx1">
                    <a:lumMod val="85000"/>
                    <a:lumOff val="15000"/>
                  </a:schemeClr>
                </a:solidFill>
                <a:effectLst>
                  <a:outerShdw blurRad="38100" dist="38100" dir="2700000" algn="tl">
                    <a:srgbClr val="000000">
                      <a:alpha val="43137"/>
                    </a:srgbClr>
                  </a:outerShdw>
                </a:effectLst>
                <a:latin typeface="Modern Love" panose="04090805081005020601" pitchFamily="82" charset="0"/>
              </a:rPr>
              <a:t>TEMAN ATT VÄLJA BLAND</a:t>
            </a:r>
          </a:p>
        </p:txBody>
      </p:sp>
      <p:sp>
        <p:nvSpPr>
          <p:cNvPr id="3" name="Platshållare för innehåll 2">
            <a:extLst>
              <a:ext uri="{FF2B5EF4-FFF2-40B4-BE49-F238E27FC236}">
                <a16:creationId xmlns:a16="http://schemas.microsoft.com/office/drawing/2014/main" id="{DC21FE19-7A57-4B47-975D-D98044A43557}"/>
              </a:ext>
            </a:extLst>
          </p:cNvPr>
          <p:cNvSpPr>
            <a:spLocks noGrp="1"/>
          </p:cNvSpPr>
          <p:nvPr>
            <p:ph idx="1"/>
          </p:nvPr>
        </p:nvSpPr>
        <p:spPr>
          <a:xfrm>
            <a:off x="838200" y="2031775"/>
            <a:ext cx="10515600" cy="4656574"/>
          </a:xfrm>
          <a:noFill/>
          <a:effectLst/>
        </p:spPr>
        <p:txBody>
          <a:bodyPr/>
          <a:lstStyle/>
          <a:p>
            <a:pPr marL="0" indent="0">
              <a:buNone/>
            </a:pPr>
            <a:r>
              <a:rPr lang="sv-SE" dirty="0"/>
              <a:t>    </a:t>
            </a:r>
          </a:p>
        </p:txBody>
      </p:sp>
      <p:sp>
        <p:nvSpPr>
          <p:cNvPr id="4" name="Moln 3">
            <a:extLst>
              <a:ext uri="{FF2B5EF4-FFF2-40B4-BE49-F238E27FC236}">
                <a16:creationId xmlns:a16="http://schemas.microsoft.com/office/drawing/2014/main" id="{A7FC9A05-7A7D-4A9E-99E4-80F41BEC2801}"/>
              </a:ext>
            </a:extLst>
          </p:cNvPr>
          <p:cNvSpPr/>
          <p:nvPr/>
        </p:nvSpPr>
        <p:spPr>
          <a:xfrm>
            <a:off x="4395970" y="4453888"/>
            <a:ext cx="3543300" cy="2030432"/>
          </a:xfrm>
          <a:prstGeom prst="cloud">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sv-SE" sz="2400" b="1" dirty="0">
                <a:solidFill>
                  <a:schemeClr val="tx1"/>
                </a:solidFill>
              </a:rPr>
              <a:t>  Utveckling</a:t>
            </a:r>
          </a:p>
          <a:p>
            <a:pPr marL="342900" indent="-342900" algn="ctr">
              <a:buFont typeface="Arial" panose="020B0604020202020204" pitchFamily="34" charset="0"/>
              <a:buChar char="•"/>
            </a:pPr>
            <a:r>
              <a:rPr lang="sv-SE" dirty="0">
                <a:solidFill>
                  <a:schemeClr val="tx1"/>
                </a:solidFill>
              </a:rPr>
              <a:t>Motorik /barnsäkerhet</a:t>
            </a:r>
          </a:p>
          <a:p>
            <a:pPr marL="342900" indent="-342900" algn="ctr">
              <a:buFont typeface="Arial" panose="020B0604020202020204" pitchFamily="34" charset="0"/>
              <a:buChar char="•"/>
            </a:pPr>
            <a:r>
              <a:rPr lang="sv-SE" dirty="0">
                <a:solidFill>
                  <a:schemeClr val="tx1"/>
                </a:solidFill>
              </a:rPr>
              <a:t>Språkutveckling</a:t>
            </a:r>
          </a:p>
        </p:txBody>
      </p:sp>
      <p:sp>
        <p:nvSpPr>
          <p:cNvPr id="6" name="Moln 5">
            <a:extLst>
              <a:ext uri="{FF2B5EF4-FFF2-40B4-BE49-F238E27FC236}">
                <a16:creationId xmlns:a16="http://schemas.microsoft.com/office/drawing/2014/main" id="{7B275C38-1EB9-4D78-87E6-160B605FBC84}"/>
              </a:ext>
            </a:extLst>
          </p:cNvPr>
          <p:cNvSpPr/>
          <p:nvPr/>
        </p:nvSpPr>
        <p:spPr>
          <a:xfrm>
            <a:off x="7796031" y="2647466"/>
            <a:ext cx="3832225" cy="2301486"/>
          </a:xfrm>
          <a:prstGeom prst="cloud">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sv-SE" sz="2400" dirty="0">
              <a:solidFill>
                <a:schemeClr val="tx1"/>
              </a:solidFill>
            </a:endParaRPr>
          </a:p>
          <a:p>
            <a:pPr algn="ctr"/>
            <a:r>
              <a:rPr lang="sv-SE" sz="2400" b="1" dirty="0">
                <a:solidFill>
                  <a:schemeClr val="tx1"/>
                </a:solidFill>
              </a:rPr>
              <a:t>Vardagsliv</a:t>
            </a:r>
          </a:p>
          <a:p>
            <a:pPr marL="285750" indent="-285750" algn="ctr">
              <a:buFont typeface="Arial" panose="020B0604020202020204" pitchFamily="34" charset="0"/>
              <a:buChar char="•"/>
            </a:pPr>
            <a:r>
              <a:rPr lang="sv-SE" dirty="0">
                <a:solidFill>
                  <a:schemeClr val="tx1"/>
                </a:solidFill>
              </a:rPr>
              <a:t>Balans i vardagen</a:t>
            </a:r>
          </a:p>
          <a:p>
            <a:pPr marL="285750" indent="-285750" algn="ctr">
              <a:buFont typeface="Arial" panose="020B0604020202020204" pitchFamily="34" charset="0"/>
              <a:buChar char="•"/>
            </a:pPr>
            <a:r>
              <a:rPr lang="sv-SE" dirty="0">
                <a:solidFill>
                  <a:schemeClr val="tx1"/>
                </a:solidFill>
              </a:rPr>
              <a:t>Skärmvanor</a:t>
            </a:r>
          </a:p>
          <a:p>
            <a:pPr marL="285750" indent="-285750" algn="ctr">
              <a:buFont typeface="Arial" panose="020B0604020202020204" pitchFamily="34" charset="0"/>
              <a:buChar char="•"/>
            </a:pPr>
            <a:r>
              <a:rPr lang="sv-SE" dirty="0">
                <a:solidFill>
                  <a:schemeClr val="tx1"/>
                </a:solidFill>
              </a:rPr>
              <a:t>Alkohol &amp; tobak</a:t>
            </a:r>
          </a:p>
          <a:p>
            <a:pPr marL="285750" indent="-285750" algn="ctr">
              <a:buFont typeface="Arial" panose="020B0604020202020204" pitchFamily="34" charset="0"/>
              <a:buChar char="•"/>
            </a:pPr>
            <a:r>
              <a:rPr lang="sv-SE" dirty="0">
                <a:solidFill>
                  <a:schemeClr val="tx1"/>
                </a:solidFill>
              </a:rPr>
              <a:t>Sömn</a:t>
            </a:r>
          </a:p>
          <a:p>
            <a:pPr marL="285750" indent="-285750" algn="ctr">
              <a:buFont typeface="Arial" panose="020B0604020202020204" pitchFamily="34" charset="0"/>
              <a:buChar char="•"/>
            </a:pPr>
            <a:endParaRPr lang="sv-SE" dirty="0">
              <a:solidFill>
                <a:schemeClr val="tx1"/>
              </a:solidFill>
            </a:endParaRPr>
          </a:p>
        </p:txBody>
      </p:sp>
      <p:sp>
        <p:nvSpPr>
          <p:cNvPr id="7" name="Moln 6">
            <a:extLst>
              <a:ext uri="{FF2B5EF4-FFF2-40B4-BE49-F238E27FC236}">
                <a16:creationId xmlns:a16="http://schemas.microsoft.com/office/drawing/2014/main" id="{9FFE7A48-EF1A-4CAA-9554-B6CFBF2B559F}"/>
              </a:ext>
            </a:extLst>
          </p:cNvPr>
          <p:cNvSpPr/>
          <p:nvPr/>
        </p:nvSpPr>
        <p:spPr>
          <a:xfrm>
            <a:off x="566125" y="4610037"/>
            <a:ext cx="2994025" cy="1153484"/>
          </a:xfrm>
          <a:prstGeom prst="cloud">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sv-SE" sz="2400" b="1" dirty="0">
                <a:solidFill>
                  <a:schemeClr val="tx1"/>
                </a:solidFill>
              </a:rPr>
              <a:t>Mat</a:t>
            </a:r>
          </a:p>
        </p:txBody>
      </p:sp>
      <p:sp>
        <p:nvSpPr>
          <p:cNvPr id="8" name="Moln 7">
            <a:extLst>
              <a:ext uri="{FF2B5EF4-FFF2-40B4-BE49-F238E27FC236}">
                <a16:creationId xmlns:a16="http://schemas.microsoft.com/office/drawing/2014/main" id="{C6DC6E75-4E95-4FE0-AA03-B3642BC4B079}"/>
              </a:ext>
            </a:extLst>
          </p:cNvPr>
          <p:cNvSpPr/>
          <p:nvPr/>
        </p:nvSpPr>
        <p:spPr>
          <a:xfrm>
            <a:off x="674507" y="2556026"/>
            <a:ext cx="3128963" cy="1632147"/>
          </a:xfrm>
          <a:prstGeom prst="cloud">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sv-SE" sz="2400" b="1" dirty="0">
                <a:solidFill>
                  <a:schemeClr val="tx1"/>
                </a:solidFill>
              </a:rPr>
              <a:t>Samspel och anknytning</a:t>
            </a:r>
          </a:p>
        </p:txBody>
      </p:sp>
      <p:sp>
        <p:nvSpPr>
          <p:cNvPr id="10" name="Moln 9">
            <a:extLst>
              <a:ext uri="{FF2B5EF4-FFF2-40B4-BE49-F238E27FC236}">
                <a16:creationId xmlns:a16="http://schemas.microsoft.com/office/drawing/2014/main" id="{21EF135E-B625-4263-AC44-CF2A1B6A8B33}"/>
              </a:ext>
            </a:extLst>
          </p:cNvPr>
          <p:cNvSpPr/>
          <p:nvPr/>
        </p:nvSpPr>
        <p:spPr>
          <a:xfrm>
            <a:off x="4235269" y="2556026"/>
            <a:ext cx="3128963" cy="1427805"/>
          </a:xfrm>
          <a:prstGeom prst="cloud">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sv-SE" sz="2400" b="1" dirty="0">
                <a:solidFill>
                  <a:schemeClr val="tx1"/>
                </a:solidFill>
              </a:rPr>
              <a:t>Föräldrar tillsammans</a:t>
            </a:r>
          </a:p>
        </p:txBody>
      </p:sp>
    </p:spTree>
    <p:extLst>
      <p:ext uri="{BB962C8B-B14F-4D97-AF65-F5344CB8AC3E}">
        <p14:creationId xmlns:p14="http://schemas.microsoft.com/office/powerpoint/2010/main" val="2982823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3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A67CA9-F3E4-4918-8582-5870E429546B}"/>
              </a:ext>
            </a:extLst>
          </p:cNvPr>
          <p:cNvSpPr>
            <a:spLocks noGrp="1"/>
          </p:cNvSpPr>
          <p:nvPr>
            <p:ph type="title"/>
          </p:nvPr>
        </p:nvSpPr>
        <p:spPr>
          <a:xfrm>
            <a:off x="838200" y="589280"/>
            <a:ext cx="10515600" cy="1605280"/>
          </a:xfrm>
          <a:solidFill>
            <a:schemeClr val="accent6">
              <a:lumMod val="20000"/>
              <a:lumOff val="80000"/>
            </a:schemeClr>
          </a:solidFill>
          <a:effectLst>
            <a:outerShdw blurRad="50800" dist="38100" dir="2700000" algn="tl" rotWithShape="0">
              <a:prstClr val="black">
                <a:alpha val="40000"/>
              </a:prstClr>
            </a:outerShdw>
          </a:effectLst>
        </p:spPr>
        <p:txBody>
          <a:bodyPr/>
          <a:lstStyle/>
          <a:p>
            <a:pPr algn="ctr"/>
            <a:r>
              <a:rPr lang="sv-SE" dirty="0">
                <a:solidFill>
                  <a:schemeClr val="tx1">
                    <a:lumMod val="85000"/>
                    <a:lumOff val="15000"/>
                  </a:schemeClr>
                </a:solidFill>
                <a:latin typeface="Modern Love" panose="04090805081005020601" pitchFamily="82" charset="0"/>
              </a:rPr>
              <a:t>SYFTE MED DAGENS DISKUSSIONSTEMA</a:t>
            </a:r>
          </a:p>
        </p:txBody>
      </p:sp>
      <p:sp>
        <p:nvSpPr>
          <p:cNvPr id="3" name="Platshållare för innehåll 2">
            <a:extLst>
              <a:ext uri="{FF2B5EF4-FFF2-40B4-BE49-F238E27FC236}">
                <a16:creationId xmlns:a16="http://schemas.microsoft.com/office/drawing/2014/main" id="{DC21FE19-7A57-4B47-975D-D98044A43557}"/>
              </a:ext>
            </a:extLst>
          </p:cNvPr>
          <p:cNvSpPr>
            <a:spLocks noGrp="1"/>
          </p:cNvSpPr>
          <p:nvPr>
            <p:ph idx="1"/>
          </p:nvPr>
        </p:nvSpPr>
        <p:spPr>
          <a:xfrm>
            <a:off x="838200" y="2316479"/>
            <a:ext cx="10515600" cy="3860483"/>
          </a:xfrm>
          <a:effectLst/>
        </p:spPr>
        <p:txBody>
          <a:bodyPr/>
          <a:lstStyle/>
          <a:p>
            <a:pPr marL="0" indent="0">
              <a:buNone/>
            </a:pPr>
            <a:r>
              <a:rPr lang="sv-SE" dirty="0"/>
              <a:t>    </a:t>
            </a:r>
          </a:p>
          <a:p>
            <a:pPr marL="0" indent="0">
              <a:buNone/>
            </a:pPr>
            <a:endParaRPr lang="sv-SE" dirty="0"/>
          </a:p>
          <a:p>
            <a:pPr marL="0" indent="0" algn="ctr">
              <a:buNone/>
            </a:pPr>
            <a:r>
              <a:rPr lang="sv-SE" dirty="0"/>
              <a:t>  </a:t>
            </a:r>
          </a:p>
        </p:txBody>
      </p:sp>
      <p:pic>
        <p:nvPicPr>
          <p:cNvPr id="10" name="Ljud 9">
            <a:hlinkClick r:id="" action="ppaction://media"/>
            <a:extLst>
              <a:ext uri="{FF2B5EF4-FFF2-40B4-BE49-F238E27FC236}">
                <a16:creationId xmlns:a16="http://schemas.microsoft.com/office/drawing/2014/main" id="{F3EBE83D-CBE9-49E2-980D-415E92BF08E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66438" y="4917057"/>
            <a:ext cx="792822" cy="792822"/>
          </a:xfrm>
          <a:prstGeom prst="rect">
            <a:avLst/>
          </a:prstGeom>
        </p:spPr>
      </p:pic>
      <p:sp>
        <p:nvSpPr>
          <p:cNvPr id="6" name="Pratbubbla: oval 5">
            <a:extLst>
              <a:ext uri="{FF2B5EF4-FFF2-40B4-BE49-F238E27FC236}">
                <a16:creationId xmlns:a16="http://schemas.microsoft.com/office/drawing/2014/main" id="{D117D575-FF5F-43B9-A50A-609E8F457472}"/>
              </a:ext>
            </a:extLst>
          </p:cNvPr>
          <p:cNvSpPr/>
          <p:nvPr/>
        </p:nvSpPr>
        <p:spPr>
          <a:xfrm>
            <a:off x="1651958" y="2529838"/>
            <a:ext cx="8286750" cy="2936360"/>
          </a:xfrm>
          <a:prstGeom prst="wedgeEllipseCallout">
            <a:avLst>
              <a:gd name="adj1" fmla="val -24281"/>
              <a:gd name="adj2" fmla="val 81518"/>
            </a:avLst>
          </a:prstGeom>
          <a:gradFill flip="none" rotWithShape="1">
            <a:gsLst>
              <a:gs pos="0">
                <a:srgbClr val="E2F0D9">
                  <a:shade val="30000"/>
                  <a:satMod val="115000"/>
                </a:srgbClr>
              </a:gs>
              <a:gs pos="50000">
                <a:srgbClr val="E2F0D9">
                  <a:shade val="67500"/>
                  <a:satMod val="115000"/>
                </a:srgbClr>
              </a:gs>
              <a:gs pos="100000">
                <a:srgbClr val="E2F0D9">
                  <a:shade val="100000"/>
                  <a:satMod val="115000"/>
                </a:srgbClr>
              </a:gs>
            </a:gsLst>
            <a:path path="circle">
              <a:fillToRect l="100000" b="100000"/>
            </a:path>
            <a:tileRect t="-100000" r="-100000"/>
          </a:gradFill>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sv-SE" dirty="0"/>
          </a:p>
        </p:txBody>
      </p:sp>
      <p:sp>
        <p:nvSpPr>
          <p:cNvPr id="5" name="textruta 4">
            <a:extLst>
              <a:ext uri="{FF2B5EF4-FFF2-40B4-BE49-F238E27FC236}">
                <a16:creationId xmlns:a16="http://schemas.microsoft.com/office/drawing/2014/main" id="{C1164203-0A02-4226-AE91-E03E5B2231C0}"/>
              </a:ext>
            </a:extLst>
          </p:cNvPr>
          <p:cNvSpPr txBox="1"/>
          <p:nvPr/>
        </p:nvSpPr>
        <p:spPr>
          <a:xfrm>
            <a:off x="2253292" y="3226279"/>
            <a:ext cx="6994225" cy="1754326"/>
          </a:xfrm>
          <a:prstGeom prst="rect">
            <a:avLst/>
          </a:prstGeom>
          <a:noFill/>
        </p:spPr>
        <p:txBody>
          <a:bodyPr wrap="square" rtlCol="0">
            <a:spAutoFit/>
          </a:bodyPr>
          <a:lstStyle/>
          <a:p>
            <a:pPr algn="ctr"/>
            <a:r>
              <a:rPr lang="sv-SE" sz="3600" dirty="0">
                <a:solidFill>
                  <a:schemeClr val="bg1"/>
                </a:solidFill>
                <a:effectLst>
                  <a:outerShdw blurRad="38100" dist="38100" dir="2700000" algn="tl">
                    <a:srgbClr val="000000">
                      <a:alpha val="43137"/>
                    </a:srgbClr>
                  </a:outerShdw>
                </a:effectLst>
              </a:rPr>
              <a:t>Att reflektera kring </a:t>
            </a:r>
            <a:r>
              <a:rPr lang="sv-SE" sz="3600" dirty="0">
                <a:solidFill>
                  <a:schemeClr val="bg1"/>
                </a:solidFill>
                <a:effectLst>
                  <a:outerShdw blurRad="38100" dist="38100" dir="2700000" algn="tl">
                    <a:srgbClr val="000000">
                      <a:alpha val="43137"/>
                    </a:srgbClr>
                  </a:outerShdw>
                </a:effectLst>
                <a:latin typeface="Modern Love" panose="04090805081005020601" pitchFamily="82" charset="0"/>
              </a:rPr>
              <a:t>OMSTÄLLNINGEN</a:t>
            </a:r>
            <a:r>
              <a:rPr lang="sv-SE" sz="3600" dirty="0">
                <a:solidFill>
                  <a:schemeClr val="bg1"/>
                </a:solidFill>
                <a:effectLst>
                  <a:outerShdw blurRad="38100" dist="38100" dir="2700000" algn="tl">
                    <a:srgbClr val="000000">
                      <a:alpha val="43137"/>
                    </a:srgbClr>
                  </a:outerShdw>
                </a:effectLst>
              </a:rPr>
              <a:t> det inneburit att bli förälder</a:t>
            </a:r>
          </a:p>
        </p:txBody>
      </p:sp>
    </p:spTree>
    <p:extLst>
      <p:ext uri="{BB962C8B-B14F-4D97-AF65-F5344CB8AC3E}">
        <p14:creationId xmlns:p14="http://schemas.microsoft.com/office/powerpoint/2010/main" val="2110760804"/>
      </p:ext>
    </p:extLst>
  </p:cSld>
  <p:clrMapOvr>
    <a:masterClrMapping/>
  </p:clrMapOvr>
  <mc:AlternateContent xmlns:mc="http://schemas.openxmlformats.org/markup-compatibility/2006" xmlns:p14="http://schemas.microsoft.com/office/powerpoint/2010/main">
    <mc:Choice Requires="p14">
      <p:transition spd="slow" p14:dur="2000" advTm="135179"/>
    </mc:Choice>
    <mc:Fallback xmlns="">
      <p:transition spd="slow" advTm="1351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1707"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ubrik 3">
            <a:extLst>
              <a:ext uri="{FF2B5EF4-FFF2-40B4-BE49-F238E27FC236}">
                <a16:creationId xmlns:a16="http://schemas.microsoft.com/office/drawing/2014/main" id="{A030FD3E-E5A3-4D20-AFBE-014EBA4D25E7}"/>
              </a:ext>
            </a:extLst>
          </p:cNvPr>
          <p:cNvSpPr>
            <a:spLocks noGrp="1"/>
          </p:cNvSpPr>
          <p:nvPr>
            <p:ph type="title"/>
          </p:nvPr>
        </p:nvSpPr>
        <p:spPr>
          <a:xfrm>
            <a:off x="217714" y="2844800"/>
            <a:ext cx="3519675" cy="1320800"/>
          </a:xfrm>
        </p:spPr>
        <p:txBody>
          <a:bodyPr anchor="t">
            <a:normAutofit/>
          </a:bodyPr>
          <a:lstStyle/>
          <a:p>
            <a:pPr algn="ctr"/>
            <a:r>
              <a:rPr lang="sv-SE" sz="4000" dirty="0">
                <a:solidFill>
                  <a:srgbClr val="FFFFFF"/>
                </a:solidFill>
                <a:effectLst>
                  <a:outerShdw blurRad="38100" dist="38100" dir="2700000" algn="tl">
                    <a:srgbClr val="000000">
                      <a:alpha val="43137"/>
                    </a:srgbClr>
                  </a:outerShdw>
                </a:effectLst>
                <a:latin typeface="Modern Love" panose="04090805081005020601" pitchFamily="82" charset="0"/>
              </a:rPr>
              <a:t>DISKUSSIONS</a:t>
            </a:r>
            <a:br>
              <a:rPr lang="sv-SE" sz="4000" dirty="0">
                <a:solidFill>
                  <a:srgbClr val="FFFFFF"/>
                </a:solidFill>
                <a:effectLst>
                  <a:outerShdw blurRad="38100" dist="38100" dir="2700000" algn="tl">
                    <a:srgbClr val="000000">
                      <a:alpha val="43137"/>
                    </a:srgbClr>
                  </a:outerShdw>
                </a:effectLst>
                <a:latin typeface="Modern Love" panose="04090805081005020601" pitchFamily="82" charset="0"/>
              </a:rPr>
            </a:br>
            <a:r>
              <a:rPr lang="sv-SE" sz="4000" dirty="0">
                <a:solidFill>
                  <a:srgbClr val="FFFFFF"/>
                </a:solidFill>
                <a:effectLst>
                  <a:outerShdw blurRad="38100" dist="38100" dir="2700000" algn="tl">
                    <a:srgbClr val="000000">
                      <a:alpha val="43137"/>
                    </a:srgbClr>
                  </a:outerShdw>
                </a:effectLst>
                <a:latin typeface="Modern Love" panose="04090805081005020601" pitchFamily="82" charset="0"/>
              </a:rPr>
              <a:t>FRÅGOR</a:t>
            </a:r>
          </a:p>
        </p:txBody>
      </p:sp>
      <p:sp>
        <p:nvSpPr>
          <p:cNvPr id="5" name="Platshållare för innehåll 4">
            <a:extLst>
              <a:ext uri="{FF2B5EF4-FFF2-40B4-BE49-F238E27FC236}">
                <a16:creationId xmlns:a16="http://schemas.microsoft.com/office/drawing/2014/main" id="{2D74A5F2-159C-4CD2-9862-4FD7D5BA46AC}"/>
              </a:ext>
            </a:extLst>
          </p:cNvPr>
          <p:cNvSpPr>
            <a:spLocks noGrp="1"/>
          </p:cNvSpPr>
          <p:nvPr>
            <p:ph sz="half" idx="1"/>
          </p:nvPr>
        </p:nvSpPr>
        <p:spPr>
          <a:xfrm>
            <a:off x="4380855" y="1524000"/>
            <a:ext cx="3427283" cy="5036456"/>
          </a:xfrm>
        </p:spPr>
        <p:txBody>
          <a:bodyPr>
            <a:normAutofit/>
          </a:bodyPr>
          <a:lstStyle/>
          <a:p>
            <a:pPr algn="ctr"/>
            <a:r>
              <a:rPr lang="sv-SE" dirty="0"/>
              <a:t>Förväntningar innan barnet kom?</a:t>
            </a:r>
          </a:p>
          <a:p>
            <a:pPr marL="0" indent="0" algn="ctr">
              <a:buNone/>
            </a:pPr>
            <a:endParaRPr lang="sv-SE" sz="2000" dirty="0"/>
          </a:p>
          <a:p>
            <a:pPr algn="ctr"/>
            <a:endParaRPr lang="sv-SE" sz="1400" dirty="0"/>
          </a:p>
          <a:p>
            <a:pPr algn="ctr"/>
            <a:r>
              <a:rPr lang="sv-SE" dirty="0"/>
              <a:t>Hur ser vardagen ut? </a:t>
            </a:r>
          </a:p>
          <a:p>
            <a:pPr marL="0" indent="0" algn="ctr">
              <a:buNone/>
            </a:pPr>
            <a:endParaRPr lang="sv-SE" sz="2000" dirty="0"/>
          </a:p>
          <a:p>
            <a:pPr marL="0" indent="0" algn="ctr">
              <a:buNone/>
            </a:pPr>
            <a:endParaRPr lang="sv-SE" sz="2000" dirty="0"/>
          </a:p>
          <a:p>
            <a:pPr algn="ctr"/>
            <a:r>
              <a:rPr lang="sv-SE" dirty="0"/>
              <a:t>Hur gör ni för att stötta varandra i ert nya föräldraskap?</a:t>
            </a:r>
          </a:p>
          <a:p>
            <a:endParaRPr lang="sv-SE" sz="2600" dirty="0"/>
          </a:p>
          <a:p>
            <a:pPr marL="0" indent="0">
              <a:buNone/>
            </a:pPr>
            <a:endParaRPr lang="sv-SE" sz="2400" b="1" dirty="0"/>
          </a:p>
        </p:txBody>
      </p:sp>
      <p:cxnSp>
        <p:nvCxnSpPr>
          <p:cNvPr id="27" name="Straight Connector 26">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Platshållare för innehåll 5">
            <a:extLst>
              <a:ext uri="{FF2B5EF4-FFF2-40B4-BE49-F238E27FC236}">
                <a16:creationId xmlns:a16="http://schemas.microsoft.com/office/drawing/2014/main" id="{9805A9FF-FC78-42E1-8271-DC2F33558187}"/>
              </a:ext>
            </a:extLst>
          </p:cNvPr>
          <p:cNvSpPr>
            <a:spLocks noGrp="1"/>
          </p:cNvSpPr>
          <p:nvPr>
            <p:ph sz="half" idx="2"/>
          </p:nvPr>
        </p:nvSpPr>
        <p:spPr>
          <a:xfrm>
            <a:off x="8451604" y="1188720"/>
            <a:ext cx="3427274" cy="4267201"/>
          </a:xfrm>
        </p:spPr>
        <p:txBody>
          <a:bodyPr>
            <a:noAutofit/>
          </a:bodyPr>
          <a:lstStyle/>
          <a:p>
            <a:pPr marL="0" indent="0">
              <a:buNone/>
            </a:pPr>
            <a:endParaRPr lang="sv-SE" sz="1400" b="1" dirty="0"/>
          </a:p>
          <a:p>
            <a:pPr algn="ctr"/>
            <a:r>
              <a:rPr lang="sv-SE" dirty="0"/>
              <a:t>Behov av avlastning och stöd? </a:t>
            </a:r>
          </a:p>
          <a:p>
            <a:pPr marL="0" indent="0" algn="ctr">
              <a:buNone/>
            </a:pPr>
            <a:endParaRPr lang="sv-SE" sz="2000" dirty="0"/>
          </a:p>
          <a:p>
            <a:pPr marL="0" indent="0" algn="ctr">
              <a:buNone/>
            </a:pPr>
            <a:endParaRPr lang="sv-SE" sz="2000" dirty="0"/>
          </a:p>
          <a:p>
            <a:pPr algn="ctr"/>
            <a:r>
              <a:rPr lang="sv-SE" dirty="0"/>
              <a:t>Hur pratar ni om/ fördelar det praktiska hemma och omhänder- tagandet av barnet? </a:t>
            </a:r>
          </a:p>
          <a:p>
            <a:pPr marL="0" indent="0">
              <a:buNone/>
            </a:pPr>
            <a:endParaRPr lang="sv-SE" sz="2000" dirty="0"/>
          </a:p>
          <a:p>
            <a:pPr marL="0" indent="0">
              <a:buNone/>
            </a:pPr>
            <a:endParaRPr lang="sv-SE" sz="1800" b="1" dirty="0"/>
          </a:p>
          <a:p>
            <a:pPr marL="0" indent="0">
              <a:buNone/>
            </a:pPr>
            <a:endParaRPr lang="sv-SE" sz="2000" dirty="0"/>
          </a:p>
          <a:p>
            <a:pPr marL="0" indent="0">
              <a:buNone/>
            </a:pPr>
            <a:endParaRPr lang="sv-SE" sz="2000" dirty="0"/>
          </a:p>
        </p:txBody>
      </p:sp>
    </p:spTree>
    <p:extLst>
      <p:ext uri="{BB962C8B-B14F-4D97-AF65-F5344CB8AC3E}">
        <p14:creationId xmlns:p14="http://schemas.microsoft.com/office/powerpoint/2010/main" val="1705039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30000"/>
          </a:schemeClr>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DB76DCD-A4AE-474B-AFC7-D5280E8BEF6B}"/>
              </a:ext>
            </a:extLst>
          </p:cNvPr>
          <p:cNvSpPr>
            <a:spLocks noGrp="1"/>
          </p:cNvSpPr>
          <p:nvPr>
            <p:ph type="title"/>
          </p:nvPr>
        </p:nvSpPr>
        <p:spPr>
          <a:xfrm>
            <a:off x="838200" y="1260475"/>
            <a:ext cx="10515600" cy="1325563"/>
          </a:xfrm>
          <a:solidFill>
            <a:schemeClr val="accent6">
              <a:lumMod val="20000"/>
              <a:lumOff val="80000"/>
            </a:schemeClr>
          </a:solidFill>
          <a:effectLst>
            <a:outerShdw blurRad="50800" dist="38100" dir="2700000" algn="tl" rotWithShape="0">
              <a:prstClr val="black">
                <a:alpha val="40000"/>
              </a:prstClr>
            </a:outerShdw>
          </a:effectLst>
        </p:spPr>
        <p:txBody>
          <a:bodyPr/>
          <a:lstStyle/>
          <a:p>
            <a:pPr algn="ctr"/>
            <a:r>
              <a:rPr lang="sv-SE" dirty="0">
                <a:effectLst>
                  <a:outerShdw blurRad="38100" dist="38100" dir="2700000" algn="tl">
                    <a:srgbClr val="000000">
                      <a:alpha val="43137"/>
                    </a:srgbClr>
                  </a:outerShdw>
                </a:effectLst>
                <a:latin typeface="Modern Love" panose="04090805081005020601" pitchFamily="82" charset="0"/>
              </a:rPr>
              <a:t>SAMMANFATTNING &amp; AVSLUTNING</a:t>
            </a:r>
          </a:p>
        </p:txBody>
      </p:sp>
      <p:sp>
        <p:nvSpPr>
          <p:cNvPr id="6" name="Platshållare för innehåll 5">
            <a:extLst>
              <a:ext uri="{FF2B5EF4-FFF2-40B4-BE49-F238E27FC236}">
                <a16:creationId xmlns:a16="http://schemas.microsoft.com/office/drawing/2014/main" id="{9330951D-5771-4A4B-B4CE-9B4256A4F1CC}"/>
              </a:ext>
            </a:extLst>
          </p:cNvPr>
          <p:cNvSpPr>
            <a:spLocks noGrp="1"/>
          </p:cNvSpPr>
          <p:nvPr>
            <p:ph idx="1"/>
          </p:nvPr>
        </p:nvSpPr>
        <p:spPr>
          <a:xfrm>
            <a:off x="838200" y="2800349"/>
            <a:ext cx="10515600" cy="3814763"/>
          </a:xfrm>
        </p:spPr>
        <p:txBody>
          <a:bodyPr>
            <a:normAutofit/>
          </a:bodyPr>
          <a:lstStyle/>
          <a:p>
            <a:pPr algn="ctr"/>
            <a:endParaRPr lang="sv-SE" sz="4800" dirty="0"/>
          </a:p>
          <a:p>
            <a:pPr marL="0" indent="0" algn="ctr">
              <a:buNone/>
            </a:pPr>
            <a:r>
              <a:rPr lang="sv-SE" sz="4400" dirty="0"/>
              <a:t>Tankar att ta med till nästa träff?</a:t>
            </a:r>
          </a:p>
          <a:p>
            <a:pPr marL="0" indent="0" algn="ctr">
              <a:buNone/>
            </a:pPr>
            <a:endParaRPr lang="sv-SE" sz="800" dirty="0"/>
          </a:p>
          <a:p>
            <a:pPr marL="0" indent="0" algn="ctr">
              <a:buNone/>
            </a:pPr>
            <a:r>
              <a:rPr lang="sv-SE" sz="4400" dirty="0"/>
              <a:t>Tema inför nästa träff?</a:t>
            </a:r>
          </a:p>
          <a:p>
            <a:pPr marL="0" indent="0" algn="ctr">
              <a:buNone/>
            </a:pPr>
            <a:endParaRPr lang="sv-SE" sz="4800" dirty="0"/>
          </a:p>
        </p:txBody>
      </p:sp>
    </p:spTree>
    <p:extLst>
      <p:ext uri="{BB962C8B-B14F-4D97-AF65-F5344CB8AC3E}">
        <p14:creationId xmlns:p14="http://schemas.microsoft.com/office/powerpoint/2010/main" val="1501399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FBF0E8-9296-43A4-8208-165DD6A1AECC}"/>
              </a:ext>
            </a:extLst>
          </p:cNvPr>
          <p:cNvSpPr>
            <a:spLocks noGrp="1"/>
          </p:cNvSpPr>
          <p:nvPr>
            <p:ph type="title"/>
          </p:nvPr>
        </p:nvSpPr>
        <p:spPr>
          <a:xfrm>
            <a:off x="801098" y="1396289"/>
            <a:ext cx="4624342" cy="1325563"/>
          </a:xfrm>
        </p:spPr>
        <p:txBody>
          <a:bodyPr>
            <a:normAutofit/>
          </a:bodyPr>
          <a:lstStyle/>
          <a:p>
            <a:pPr algn="ctr"/>
            <a:r>
              <a:rPr lang="sv-SE" b="1" dirty="0">
                <a:latin typeface="Modern Love" panose="04090805081005020601" pitchFamily="82" charset="0"/>
              </a:rPr>
              <a:t>FÖR DIG SOM VILL VETA MER</a:t>
            </a:r>
          </a:p>
        </p:txBody>
      </p:sp>
      <p:sp>
        <p:nvSpPr>
          <p:cNvPr id="13" name="Oval 12">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Bildobjekt 5">
            <a:extLst>
              <a:ext uri="{FF2B5EF4-FFF2-40B4-BE49-F238E27FC236}">
                <a16:creationId xmlns:a16="http://schemas.microsoft.com/office/drawing/2014/main" id="{5984911D-1679-470F-9DBC-5DDD176F7587}"/>
              </a:ext>
            </a:extLst>
          </p:cNvPr>
          <p:cNvPicPr>
            <a:picLocks noChangeAspect="1"/>
          </p:cNvPicPr>
          <p:nvPr/>
        </p:nvPicPr>
        <p:blipFill rotWithShape="1">
          <a:blip r:embed="rId2"/>
          <a:srcRect r="-8" b="20744"/>
          <a:stretch/>
        </p:blipFill>
        <p:spPr>
          <a:xfrm>
            <a:off x="568008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3" name="Platshållare för innehåll 2">
            <a:extLst>
              <a:ext uri="{FF2B5EF4-FFF2-40B4-BE49-F238E27FC236}">
                <a16:creationId xmlns:a16="http://schemas.microsoft.com/office/drawing/2014/main" id="{BC55353B-5B25-4EE5-9449-AC42750C6290}"/>
              </a:ext>
            </a:extLst>
          </p:cNvPr>
          <p:cNvSpPr>
            <a:spLocks noGrp="1"/>
          </p:cNvSpPr>
          <p:nvPr>
            <p:ph idx="1"/>
          </p:nvPr>
        </p:nvSpPr>
        <p:spPr>
          <a:xfrm>
            <a:off x="805543" y="2871982"/>
            <a:ext cx="4558309" cy="3181684"/>
          </a:xfrm>
        </p:spPr>
        <p:txBody>
          <a:bodyPr anchor="t">
            <a:normAutofit fontScale="92500" lnSpcReduction="20000"/>
          </a:bodyPr>
          <a:lstStyle/>
          <a:p>
            <a:pPr marL="0" lvl="0" indent="0" algn="ctr">
              <a:buNone/>
            </a:pPr>
            <a:r>
              <a:rPr lang="sv-SE" sz="1300" b="1" dirty="0"/>
              <a:t>Att bli förälder</a:t>
            </a:r>
            <a:r>
              <a:rPr lang="sv-SE" sz="1300" dirty="0"/>
              <a:t>, 1177.se           </a:t>
            </a:r>
          </a:p>
          <a:p>
            <a:pPr marL="0" lvl="0" indent="0" algn="ctr">
              <a:buNone/>
            </a:pPr>
            <a:endParaRPr lang="sv-SE" sz="1300" dirty="0"/>
          </a:p>
          <a:p>
            <a:pPr marL="0" lvl="0" indent="0" algn="ctr">
              <a:buNone/>
            </a:pPr>
            <a:r>
              <a:rPr lang="sv-SE" sz="1300" b="1" dirty="0"/>
              <a:t>Leva med barn </a:t>
            </a:r>
            <a:r>
              <a:rPr lang="sv-SE" sz="1300" dirty="0"/>
              <a:t>(Kapitel: ”Den första tiden tillsammans”),     </a:t>
            </a:r>
          </a:p>
          <a:p>
            <a:pPr marL="0" lvl="0" indent="0" algn="ctr">
              <a:buNone/>
            </a:pPr>
            <a:r>
              <a:rPr lang="sv-SE" sz="1300" dirty="0"/>
              <a:t> Köhler, M., Reuter, A. &amp; Tell, J., Gothia Fortbildning 2016</a:t>
            </a:r>
          </a:p>
          <a:p>
            <a:pPr marL="0" indent="0" algn="ctr">
              <a:buNone/>
            </a:pPr>
            <a:endParaRPr lang="sv-SE" sz="1300" dirty="0"/>
          </a:p>
          <a:p>
            <a:pPr marL="0" lvl="0" indent="0" algn="ctr">
              <a:buNone/>
            </a:pPr>
            <a:r>
              <a:rPr lang="sv-SE" sz="1300" b="1" dirty="0"/>
              <a:t>BVC-podden</a:t>
            </a:r>
            <a:r>
              <a:rPr lang="sv-SE" sz="1300" dirty="0"/>
              <a:t>; </a:t>
            </a:r>
          </a:p>
          <a:p>
            <a:pPr marL="0" lvl="0" indent="0" algn="ctr">
              <a:buNone/>
            </a:pPr>
            <a:r>
              <a:rPr lang="sv-SE" sz="1300" dirty="0"/>
              <a:t>Avsnitt 73 ”</a:t>
            </a:r>
            <a:r>
              <a:rPr lang="sv-SE" sz="1300" i="1" dirty="0"/>
              <a:t>Nybliven förälder: hur mår jag så bra som möjligt</a:t>
            </a:r>
            <a:r>
              <a:rPr lang="sv-SE" sz="1300" dirty="0"/>
              <a:t>?”</a:t>
            </a:r>
          </a:p>
          <a:p>
            <a:pPr marL="0" indent="0" algn="ctr">
              <a:buNone/>
            </a:pPr>
            <a:r>
              <a:rPr lang="sv-SE" sz="1300" dirty="0"/>
              <a:t> </a:t>
            </a:r>
          </a:p>
          <a:p>
            <a:pPr marL="0" lvl="0" indent="0" algn="ctr">
              <a:buNone/>
            </a:pPr>
            <a:r>
              <a:rPr lang="sv-SE" sz="1300" b="1" dirty="0"/>
              <a:t>Må bra som förälder – psykologernas strategier för småbarnsåren</a:t>
            </a:r>
            <a:r>
              <a:rPr lang="sv-SE" sz="1300" dirty="0"/>
              <a:t>,</a:t>
            </a:r>
          </a:p>
          <a:p>
            <a:pPr marL="0" lvl="0" indent="0" algn="ctr">
              <a:buNone/>
            </a:pPr>
            <a:r>
              <a:rPr lang="sv-SE" sz="1300" dirty="0"/>
              <a:t> Jonson Wennerdal, H &amp; Zellerroth, C., Norstedts 2019</a:t>
            </a:r>
          </a:p>
          <a:p>
            <a:pPr marL="0" indent="0" algn="ctr">
              <a:buNone/>
            </a:pPr>
            <a:endParaRPr lang="sv-SE" sz="1300" dirty="0"/>
          </a:p>
          <a:p>
            <a:pPr marL="0" lvl="0" indent="0" algn="ctr">
              <a:buNone/>
            </a:pPr>
            <a:r>
              <a:rPr lang="sv-SE" sz="1300" b="1" dirty="0"/>
              <a:t>Lyhört föräldraskap</a:t>
            </a:r>
            <a:r>
              <a:rPr lang="sv-SE" sz="1300" dirty="0"/>
              <a:t>, Bergström, M., Bonnier Fakta 2014 </a:t>
            </a:r>
          </a:p>
          <a:p>
            <a:endParaRPr lang="sv-SE" sz="1000" dirty="0"/>
          </a:p>
        </p:txBody>
      </p:sp>
      <p:sp>
        <p:nvSpPr>
          <p:cNvPr id="15" name="Freeform: Shape 14">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Bildobjekt 6">
            <a:extLst>
              <a:ext uri="{FF2B5EF4-FFF2-40B4-BE49-F238E27FC236}">
                <a16:creationId xmlns:a16="http://schemas.microsoft.com/office/drawing/2014/main" id="{44E59C24-1C83-4A6B-A066-95B143774BEA}"/>
              </a:ext>
            </a:extLst>
          </p:cNvPr>
          <p:cNvPicPr>
            <a:picLocks noChangeAspect="1"/>
          </p:cNvPicPr>
          <p:nvPr/>
        </p:nvPicPr>
        <p:blipFill rotWithShape="1">
          <a:blip r:embed="rId3"/>
          <a:srcRect t="27520" b="480"/>
          <a:stretch/>
        </p:blipFill>
        <p:spPr>
          <a:xfrm>
            <a:off x="5838252" y="2722161"/>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8" name="Bildobjekt 7">
            <a:extLst>
              <a:ext uri="{FF2B5EF4-FFF2-40B4-BE49-F238E27FC236}">
                <a16:creationId xmlns:a16="http://schemas.microsoft.com/office/drawing/2014/main" id="{53A63623-8B01-44CF-BA63-7775A845843C}"/>
              </a:ext>
            </a:extLst>
          </p:cNvPr>
          <p:cNvPicPr>
            <a:picLocks noChangeAspect="1"/>
          </p:cNvPicPr>
          <p:nvPr/>
        </p:nvPicPr>
        <p:blipFill rotWithShape="1">
          <a:blip r:embed="rId4"/>
          <a:srcRect t="24419" r="-3" b="24428"/>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19" name="Freeform: Shape 18">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Bildobjekt 4">
            <a:extLst>
              <a:ext uri="{FF2B5EF4-FFF2-40B4-BE49-F238E27FC236}">
                <a16:creationId xmlns:a16="http://schemas.microsoft.com/office/drawing/2014/main" id="{8F84562A-69FF-45D8-8F2C-6384332CC9CD}"/>
              </a:ext>
            </a:extLst>
          </p:cNvPr>
          <p:cNvPicPr>
            <a:picLocks noChangeAspect="1"/>
          </p:cNvPicPr>
          <p:nvPr/>
        </p:nvPicPr>
        <p:blipFill rotWithShape="1">
          <a:blip r:embed="rId5"/>
          <a:srcRect t="10491" r="-4" b="3739"/>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295007520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1004</Words>
  <Application>Microsoft Office PowerPoint</Application>
  <PresentationFormat>Bredbild</PresentationFormat>
  <Paragraphs>97</Paragraphs>
  <Slides>7</Slides>
  <Notes>6</Notes>
  <HiddenSlides>0</HiddenSlides>
  <MMClips>1</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7</vt:i4>
      </vt:variant>
    </vt:vector>
  </HeadingPairs>
  <TitlesOfParts>
    <vt:vector size="13" baseType="lpstr">
      <vt:lpstr>Arial</vt:lpstr>
      <vt:lpstr>Calibri</vt:lpstr>
      <vt:lpstr>Calibri Light</vt:lpstr>
      <vt:lpstr>Gill Sans MT</vt:lpstr>
      <vt:lpstr>Modern Love</vt:lpstr>
      <vt:lpstr>Office-tema</vt:lpstr>
      <vt:lpstr> Nationella Utvecklingsgruppen för Föräldraskapsstöd i Grupp</vt:lpstr>
      <vt:lpstr>Välkomna!</vt:lpstr>
      <vt:lpstr>TEMAN ATT VÄLJA BLAND</vt:lpstr>
      <vt:lpstr>SYFTE MED DAGENS DISKUSSIONSTEMA</vt:lpstr>
      <vt:lpstr>DISKUSSIONS FRÅGOR</vt:lpstr>
      <vt:lpstr>SAMMANFATTNING &amp; AVSLUTNING</vt:lpstr>
      <vt:lpstr>FÖR DIG SOM VILL VETA 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Nationella Utvecklingsgruppen för Föräldraskapsstöd i Grupp</dc:title>
  <dc:creator>Nathalie Aranda Gani</dc:creator>
  <cp:lastModifiedBy>Nathalie Aranda Gani</cp:lastModifiedBy>
  <cp:revision>44</cp:revision>
  <dcterms:created xsi:type="dcterms:W3CDTF">2020-12-07T13:14:14Z</dcterms:created>
  <dcterms:modified xsi:type="dcterms:W3CDTF">2022-01-21T07:45:24Z</dcterms:modified>
</cp:coreProperties>
</file>