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48" r:id="rId2"/>
  </p:sldMasterIdLst>
  <p:notesMasterIdLst>
    <p:notesMasterId r:id="rId11"/>
  </p:notesMasterIdLst>
  <p:sldIdLst>
    <p:sldId id="257" r:id="rId3"/>
    <p:sldId id="258" r:id="rId4"/>
    <p:sldId id="259" r:id="rId5"/>
    <p:sldId id="263" r:id="rId6"/>
    <p:sldId id="264" r:id="rId7"/>
    <p:sldId id="260" r:id="rId8"/>
    <p:sldId id="261" r:id="rId9"/>
    <p:sldId id="262" r:id="rId10"/>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7821" autoAdjust="0"/>
  </p:normalViewPr>
  <p:slideViewPr>
    <p:cSldViewPr snapToGrid="0">
      <p:cViewPr varScale="1">
        <p:scale>
          <a:sx n="42" d="100"/>
          <a:sy n="42" d="100"/>
        </p:scale>
        <p:origin x="1604"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tableStyles" Target="tableStyle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dirty="0"/>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D0F4AE-75EC-43E6-86EA-5AB31D6EDCE2}" type="datetimeFigureOut">
              <a:rPr lang="sv-SE" smtClean="0"/>
              <a:t>2022-01-28</a:t>
            </a:fld>
            <a:endParaRPr lang="sv-SE" dirty="0"/>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dirty="0"/>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dirty="0"/>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869CFF-4790-4A0B-BABE-D1EA8CFB29C6}" type="slidenum">
              <a:rPr lang="sv-SE" smtClean="0"/>
              <a:t>‹#›</a:t>
            </a:fld>
            <a:endParaRPr lang="sv-SE" dirty="0"/>
          </a:p>
        </p:txBody>
      </p:sp>
    </p:spTree>
    <p:extLst>
      <p:ext uri="{BB962C8B-B14F-4D97-AF65-F5344CB8AC3E}">
        <p14:creationId xmlns:p14="http://schemas.microsoft.com/office/powerpoint/2010/main" val="26468491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C5869CFF-4790-4A0B-BABE-D1EA8CFB29C6}" type="slidenum">
              <a:rPr lang="sv-SE" smtClean="0"/>
              <a:t>1</a:t>
            </a:fld>
            <a:endParaRPr lang="sv-SE" dirty="0"/>
          </a:p>
        </p:txBody>
      </p:sp>
    </p:spTree>
    <p:extLst>
      <p:ext uri="{BB962C8B-B14F-4D97-AF65-F5344CB8AC3E}">
        <p14:creationId xmlns:p14="http://schemas.microsoft.com/office/powerpoint/2010/main" val="32403019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342900" indent="-342900">
              <a:buFont typeface="Arial" panose="020B0604020202020204" pitchFamily="34" charset="0"/>
              <a:buChar char="•"/>
            </a:pPr>
            <a:r>
              <a:rPr lang="sv-SE" dirty="0"/>
              <a:t>Digital genomgång: -vet alla hur man kan stänga av och på ljudet? Hitta eventuell chatt och hur man räcker upp handen? hur tar vi ordet idag?</a:t>
            </a:r>
            <a:r>
              <a:rPr lang="fr-FR" dirty="0"/>
              <a:t> (Laget runt, handu</a:t>
            </a:r>
            <a:r>
              <a:rPr lang="sv-SE" dirty="0"/>
              <a:t>ppräckning, säga sitt namn, skriva i chatten?) MUTE när vi inte själva pratar, VIDEO PÅ när vi pratar</a:t>
            </a:r>
          </a:p>
          <a:p>
            <a:pPr marL="342900" indent="-342900">
              <a:buFont typeface="Arial" panose="020B0604020202020204" pitchFamily="34" charset="0"/>
              <a:buChar char="•"/>
            </a:pPr>
            <a:r>
              <a:rPr lang="sv-SE" dirty="0"/>
              <a:t>Tidsramar: -hur lång tid är träffen? Pauser</a:t>
            </a:r>
            <a:r>
              <a:rPr lang="fr-FR" dirty="0"/>
              <a:t>?</a:t>
            </a:r>
            <a:endParaRPr lang="sv-SE" dirty="0"/>
          </a:p>
          <a:p>
            <a:pPr marL="342900" indent="-342900">
              <a:buFont typeface="Arial" panose="020B0604020202020204" pitchFamily="34" charset="0"/>
              <a:buChar char="•"/>
            </a:pPr>
            <a:r>
              <a:rPr lang="sv-SE" dirty="0"/>
              <a:t>Nya ansikten? Ta en presentationsrunda: börja med dig själv, gå sedan laget runt</a:t>
            </a:r>
          </a:p>
          <a:p>
            <a:endParaRPr lang="sv-SE" dirty="0"/>
          </a:p>
        </p:txBody>
      </p:sp>
      <p:sp>
        <p:nvSpPr>
          <p:cNvPr id="4" name="Platshållare för bildnummer 3"/>
          <p:cNvSpPr>
            <a:spLocks noGrp="1"/>
          </p:cNvSpPr>
          <p:nvPr>
            <p:ph type="sldNum" sz="quarter" idx="5"/>
          </p:nvPr>
        </p:nvSpPr>
        <p:spPr/>
        <p:txBody>
          <a:bodyPr/>
          <a:lstStyle/>
          <a:p>
            <a:fld id="{DB671FD3-90EF-7A40-B3BB-B0A1D1F1A4BC}" type="slidenum">
              <a:rPr lang="sv-SE" smtClean="0"/>
              <a:t>2</a:t>
            </a:fld>
            <a:endParaRPr lang="sv-SE" dirty="0"/>
          </a:p>
        </p:txBody>
      </p:sp>
    </p:spTree>
    <p:extLst>
      <p:ext uri="{BB962C8B-B14F-4D97-AF65-F5344CB8AC3E}">
        <p14:creationId xmlns:p14="http://schemas.microsoft.com/office/powerpoint/2010/main" val="42470506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sz="1200" kern="1200" dirty="0">
              <a:solidFill>
                <a:schemeClr val="tx1"/>
              </a:solidFill>
              <a:effectLst/>
              <a:latin typeface="+mn-lt"/>
              <a:ea typeface="+mn-ea"/>
              <a:cs typeface="+mn-cs"/>
            </a:endParaRPr>
          </a:p>
          <a:p>
            <a:r>
              <a:rPr lang="sv-SE" b="1" dirty="0">
                <a:effectLst/>
              </a:rPr>
              <a:t>Barn föds inte som oskrivna blad utan med en egen personlighet och drivkraft att utvecklas och kommunicera i samspel med sin omgivning</a:t>
            </a:r>
            <a:r>
              <a:rPr lang="sv-SE" dirty="0">
                <a:effectLst/>
              </a:rPr>
              <a:t>. </a:t>
            </a:r>
          </a:p>
          <a:p>
            <a:r>
              <a:rPr lang="sv-SE" dirty="0">
                <a:effectLst/>
              </a:rPr>
              <a:t>Under det första levnadsåret utvecklas barnet i snabbare takt än någon gång senare i livet, samtidigt som de individuella skillnaderna kan vara stora mellan barn, även mellan syskon. </a:t>
            </a:r>
          </a:p>
          <a:p>
            <a:r>
              <a:rPr lang="sv-SE" dirty="0">
                <a:effectLst/>
              </a:rPr>
              <a:t>Den normala utvecklingen är variationsrik, </a:t>
            </a:r>
            <a:r>
              <a:rPr lang="sv-SE" b="1" dirty="0">
                <a:effectLst/>
              </a:rPr>
              <a:t>även om </a:t>
            </a:r>
            <a:r>
              <a:rPr lang="sv-SE" dirty="0">
                <a:effectLst/>
              </a:rPr>
              <a:t>ordningsföljden för de stora milstolparna i barns utveckling ofta är desamma.  </a:t>
            </a:r>
          </a:p>
          <a:p>
            <a:r>
              <a:rPr lang="sv-SE" b="1" dirty="0">
                <a:effectLst/>
              </a:rPr>
              <a:t>Små barn behöver först och främst etablera en trygg relation med sina föräldrar och inom den relationen utforska världen</a:t>
            </a:r>
            <a:r>
              <a:rPr lang="sv-SE" dirty="0">
                <a:effectLst/>
              </a:rPr>
              <a:t>. </a:t>
            </a:r>
          </a:p>
          <a:p>
            <a:r>
              <a:rPr lang="sv-SE" dirty="0">
                <a:effectLst/>
              </a:rPr>
              <a:t>Relationen mellan föräldrar och barn har en stor betydelse för både barnets fysiska, kognitiva och emotionella utveckling – inte bara i barndomen utan hela livet. </a:t>
            </a:r>
          </a:p>
          <a:p>
            <a:r>
              <a:rPr lang="sv-SE" sz="1200" kern="1200" dirty="0">
                <a:solidFill>
                  <a:schemeClr val="tx1"/>
                </a:solidFill>
                <a:effectLst/>
                <a:latin typeface="+mn-lt"/>
                <a:ea typeface="+mn-ea"/>
                <a:cs typeface="+mn-cs"/>
              </a:rPr>
              <a:t>Föräldrarna bidrar till barnets </a:t>
            </a:r>
            <a:r>
              <a:rPr lang="sv-SE" sz="1200" b="1" kern="1200" dirty="0">
                <a:solidFill>
                  <a:schemeClr val="tx1"/>
                </a:solidFill>
                <a:effectLst/>
                <a:latin typeface="+mn-lt"/>
                <a:ea typeface="+mn-ea"/>
                <a:cs typeface="+mn-cs"/>
              </a:rPr>
              <a:t>motoriska,</a:t>
            </a:r>
            <a:r>
              <a:rPr lang="sv-SE" sz="1200" kern="1200" dirty="0">
                <a:solidFill>
                  <a:schemeClr val="tx1"/>
                </a:solidFill>
                <a:effectLst/>
                <a:latin typeface="+mn-lt"/>
                <a:ea typeface="+mn-ea"/>
                <a:cs typeface="+mn-cs"/>
              </a:rPr>
              <a:t> </a:t>
            </a:r>
            <a:r>
              <a:rPr lang="sv-SE" sz="1200" b="1" kern="1200" dirty="0">
                <a:solidFill>
                  <a:schemeClr val="tx1"/>
                </a:solidFill>
                <a:effectLst/>
                <a:latin typeface="+mn-lt"/>
                <a:ea typeface="+mn-ea"/>
                <a:cs typeface="+mn-cs"/>
              </a:rPr>
              <a:t>språkliga,</a:t>
            </a:r>
            <a:r>
              <a:rPr lang="sv-SE" sz="1200" kern="1200" dirty="0">
                <a:solidFill>
                  <a:schemeClr val="tx1"/>
                </a:solidFill>
                <a:effectLst/>
                <a:latin typeface="+mn-lt"/>
                <a:ea typeface="+mn-ea"/>
                <a:cs typeface="+mn-cs"/>
              </a:rPr>
              <a:t> sociala, kognitiva och känslomässiga utveckling genom att leka och prata med barnet. </a:t>
            </a:r>
          </a:p>
          <a:p>
            <a:r>
              <a:rPr lang="sv-SE" sz="1200" kern="1200" dirty="0">
                <a:solidFill>
                  <a:schemeClr val="tx1"/>
                </a:solidFill>
                <a:effectLst/>
                <a:latin typeface="+mn-lt"/>
                <a:ea typeface="+mn-ea"/>
                <a:cs typeface="+mn-cs"/>
              </a:rPr>
              <a:t>För de minsta barnen utgörs världen huvudsakligen av familjens hem. Hemmet som barnet utforskar och där det utvecklar sina färdigheter bör vara en både stimulerande och säker miljö. </a:t>
            </a:r>
          </a:p>
          <a:p>
            <a:r>
              <a:rPr lang="sv-SE" sz="1200" kern="1200" dirty="0">
                <a:solidFill>
                  <a:schemeClr val="tx1"/>
                </a:solidFill>
                <a:effectLst/>
                <a:latin typeface="+mn-lt"/>
                <a:ea typeface="+mn-ea"/>
                <a:cs typeface="+mn-cs"/>
              </a:rPr>
              <a:t>Det är en inspirerande utmaning att försöka förstå vad barnet är mest intresserad av just nu och vad det ställer för krav på rörelseförmågan. </a:t>
            </a:r>
          </a:p>
          <a:p>
            <a:r>
              <a:rPr lang="sv-SE" sz="1200" kern="1200" dirty="0">
                <a:solidFill>
                  <a:schemeClr val="tx1"/>
                </a:solidFill>
                <a:effectLst/>
                <a:latin typeface="+mn-lt"/>
                <a:ea typeface="+mn-ea"/>
                <a:cs typeface="+mn-cs"/>
              </a:rPr>
              <a:t>Leken med barnet behöver anpassas till en nivå som gör barnet motiverat och att det har en möjlighet att lyckas. </a:t>
            </a:r>
          </a:p>
          <a:p>
            <a:r>
              <a:rPr lang="sv-SE" sz="1200" kern="1200" dirty="0">
                <a:solidFill>
                  <a:schemeClr val="tx1"/>
                </a:solidFill>
                <a:effectLst/>
                <a:latin typeface="+mn-lt"/>
                <a:ea typeface="+mn-ea"/>
                <a:cs typeface="+mn-cs"/>
              </a:rPr>
              <a:t>Barn liksom vuxna vill ha utmaningar, men det ska också vara på en nivå som gör det möjligt att lyckas. </a:t>
            </a:r>
          </a:p>
          <a:p>
            <a:r>
              <a:rPr lang="sv-SE" sz="1200" kern="1200" dirty="0">
                <a:solidFill>
                  <a:schemeClr val="tx1"/>
                </a:solidFill>
                <a:effectLst/>
                <a:latin typeface="+mn-lt"/>
                <a:ea typeface="+mn-ea"/>
                <a:cs typeface="+mn-cs"/>
              </a:rPr>
              <a:t>När barnet lär sig många nya saker kan barnet sova oroligt och få förändrat humör. Föräldrarna kan då behöva ge barnet extra mycket närhet.</a:t>
            </a:r>
          </a:p>
          <a:p>
            <a:endParaRPr lang="sv-SE" sz="1200" kern="1200" dirty="0">
              <a:solidFill>
                <a:schemeClr val="tx1"/>
              </a:solidFill>
              <a:effectLst/>
              <a:latin typeface="+mn-lt"/>
              <a:ea typeface="+mn-ea"/>
              <a:cs typeface="+mn-cs"/>
            </a:endParaRPr>
          </a:p>
          <a:p>
            <a:r>
              <a:rPr lang="sv-SE" sz="1200" b="1" kern="1200" dirty="0">
                <a:solidFill>
                  <a:schemeClr val="tx1"/>
                </a:solidFill>
                <a:effectLst/>
                <a:latin typeface="+mn-lt"/>
                <a:ea typeface="+mn-ea"/>
                <a:cs typeface="+mn-cs"/>
              </a:rPr>
              <a:t>Motorisk utveckling</a:t>
            </a:r>
          </a:p>
          <a:p>
            <a:r>
              <a:rPr lang="sv-SE" sz="1200" kern="1200" dirty="0">
                <a:solidFill>
                  <a:schemeClr val="tx1"/>
                </a:solidFill>
                <a:effectLst/>
                <a:latin typeface="+mn-lt"/>
                <a:ea typeface="+mn-ea"/>
                <a:cs typeface="+mn-cs"/>
              </a:rPr>
              <a:t>Barn genomgår en otrolig motorisk utveckling under sitt första levnadsår</a:t>
            </a:r>
            <a:r>
              <a:rPr lang="sv-SE" sz="1200" b="1" kern="1200" dirty="0">
                <a:solidFill>
                  <a:schemeClr val="tx1"/>
                </a:solidFill>
                <a:effectLst/>
                <a:latin typeface="+mn-lt"/>
                <a:ea typeface="+mn-ea"/>
                <a:cs typeface="+mn-cs"/>
              </a:rPr>
              <a:t>. </a:t>
            </a:r>
            <a:r>
              <a:rPr lang="sv-SE" sz="1200" kern="1200" dirty="0">
                <a:solidFill>
                  <a:schemeClr val="tx1"/>
                </a:solidFill>
                <a:effectLst/>
                <a:latin typeface="+mn-lt"/>
                <a:ea typeface="+mn-ea"/>
                <a:cs typeface="+mn-cs"/>
              </a:rPr>
              <a:t>Varje barn utvecklas i sin egen takt, men generellt brukar utveckling av olika färdigheter ske enligt ett schema </a:t>
            </a:r>
            <a:r>
              <a:rPr lang="sv-SE" sz="1200" b="1" kern="1200" dirty="0">
                <a:solidFill>
                  <a:schemeClr val="tx1"/>
                </a:solidFill>
                <a:effectLst/>
                <a:latin typeface="+mn-lt"/>
                <a:ea typeface="+mn-ea"/>
                <a:cs typeface="+mn-cs"/>
              </a:rPr>
              <a:t>(SE NÄSTA BILD)</a:t>
            </a:r>
          </a:p>
          <a:p>
            <a:endParaRPr lang="sv-SE" dirty="0"/>
          </a:p>
        </p:txBody>
      </p:sp>
      <p:sp>
        <p:nvSpPr>
          <p:cNvPr id="4" name="Platshållare för bildnummer 3"/>
          <p:cNvSpPr>
            <a:spLocks noGrp="1"/>
          </p:cNvSpPr>
          <p:nvPr>
            <p:ph type="sldNum" sz="quarter" idx="5"/>
          </p:nvPr>
        </p:nvSpPr>
        <p:spPr/>
        <p:txBody>
          <a:bodyPr/>
          <a:lstStyle/>
          <a:p>
            <a:fld id="{DB671FD3-90EF-7A40-B3BB-B0A1D1F1A4BC}" type="slidenum">
              <a:rPr lang="sv-SE" smtClean="0"/>
              <a:t>3</a:t>
            </a:fld>
            <a:endParaRPr lang="sv-SE" dirty="0"/>
          </a:p>
        </p:txBody>
      </p:sp>
    </p:spTree>
    <p:extLst>
      <p:ext uri="{BB962C8B-B14F-4D97-AF65-F5344CB8AC3E}">
        <p14:creationId xmlns:p14="http://schemas.microsoft.com/office/powerpoint/2010/main" val="37409813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mn-lt"/>
                <a:ea typeface="+mn-ea"/>
                <a:cs typeface="+mn-cs"/>
              </a:rPr>
              <a:t>Redan det </a:t>
            </a:r>
            <a:r>
              <a:rPr lang="sv-SE" sz="1200" b="1" kern="1200" dirty="0">
                <a:solidFill>
                  <a:schemeClr val="tx1"/>
                </a:solidFill>
                <a:effectLst/>
                <a:latin typeface="+mn-lt"/>
                <a:ea typeface="+mn-ea"/>
                <a:cs typeface="+mn-cs"/>
              </a:rPr>
              <a:t>nyfödda barnet</a:t>
            </a:r>
            <a:r>
              <a:rPr lang="sv-SE" sz="1200" kern="1200" dirty="0">
                <a:solidFill>
                  <a:schemeClr val="tx1"/>
                </a:solidFill>
                <a:effectLst/>
                <a:latin typeface="+mn-lt"/>
                <a:ea typeface="+mn-ea"/>
                <a:cs typeface="+mn-cs"/>
              </a:rPr>
              <a:t> kan svara på grimaser. Om t. ex förälder lipar åt sitt barn, så använder barnet sin tungmotorik för att svara och lipa tillbaka.</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Vid </a:t>
            </a:r>
            <a:r>
              <a:rPr lang="sv-SE" sz="1200" b="1" kern="1200" dirty="0">
                <a:solidFill>
                  <a:schemeClr val="tx1"/>
                </a:solidFill>
                <a:effectLst/>
                <a:latin typeface="+mn-lt"/>
                <a:ea typeface="+mn-ea"/>
                <a:cs typeface="+mn-cs"/>
              </a:rPr>
              <a:t>6–8 veckors ålder</a:t>
            </a:r>
            <a:r>
              <a:rPr lang="sv-SE" sz="1200" kern="1200" dirty="0">
                <a:solidFill>
                  <a:schemeClr val="tx1"/>
                </a:solidFill>
                <a:effectLst/>
                <a:latin typeface="+mn-lt"/>
                <a:ea typeface="+mn-ea"/>
                <a:cs typeface="+mn-cs"/>
              </a:rPr>
              <a:t> vänder barnet sitt ansikte efter föremål och framförallt glada ansikten. Genom att låta barnet ligga på mage när det är vaket kan barnet träna både bål, rygg och nacke. Detta förutsätter en viss stabilitet i nacke och rygg.</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Vid</a:t>
            </a:r>
            <a:r>
              <a:rPr lang="sv-SE" sz="1200" b="1" kern="1200" dirty="0">
                <a:solidFill>
                  <a:schemeClr val="tx1"/>
                </a:solidFill>
                <a:effectLst/>
                <a:latin typeface="+mn-lt"/>
                <a:ea typeface="+mn-ea"/>
                <a:cs typeface="+mn-cs"/>
              </a:rPr>
              <a:t> 3–5 månaders åldern</a:t>
            </a:r>
            <a:r>
              <a:rPr lang="sv-SE" sz="1200" kern="1200" dirty="0">
                <a:solidFill>
                  <a:schemeClr val="tx1"/>
                </a:solidFill>
                <a:effectLst/>
                <a:latin typeface="+mn-lt"/>
                <a:ea typeface="+mn-ea"/>
                <a:cs typeface="+mn-cs"/>
              </a:rPr>
              <a:t> vill barnet greppa saker. Barnet undersöker föremål genom att stoppa dem i munnen. Barnet vänder sig till sidan, håller upp fötterna i luften eller lyfter upp stjärten med stöd av fötterna när barnet läggs på rygg. Barn som får träna magläge kan ofta stödja på armarna och se sig omkring. Barnet sitter stabilt med stöd runt bålen.</a:t>
            </a:r>
          </a:p>
          <a:p>
            <a:r>
              <a:rPr lang="sv-SE" sz="1200" kern="1200" dirty="0">
                <a:solidFill>
                  <a:schemeClr val="tx1"/>
                </a:solidFill>
                <a:effectLst/>
                <a:latin typeface="+mn-lt"/>
                <a:ea typeface="+mn-ea"/>
                <a:cs typeface="+mn-cs"/>
              </a:rPr>
              <a:t> </a:t>
            </a:r>
          </a:p>
          <a:p>
            <a:r>
              <a:rPr lang="sv-SE" sz="1200" kern="1200" dirty="0">
                <a:solidFill>
                  <a:schemeClr val="tx1"/>
                </a:solidFill>
                <a:effectLst/>
                <a:latin typeface="+mn-lt"/>
                <a:ea typeface="+mn-ea"/>
                <a:cs typeface="+mn-cs"/>
              </a:rPr>
              <a:t>Vid </a:t>
            </a:r>
            <a:r>
              <a:rPr lang="sv-SE" sz="1200" b="1" kern="1200" dirty="0">
                <a:solidFill>
                  <a:schemeClr val="tx1"/>
                </a:solidFill>
                <a:effectLst/>
                <a:latin typeface="+mn-lt"/>
                <a:ea typeface="+mn-ea"/>
                <a:cs typeface="+mn-cs"/>
              </a:rPr>
              <a:t>6 månader</a:t>
            </a:r>
            <a:r>
              <a:rPr lang="sv-SE" sz="1200" kern="1200" dirty="0">
                <a:solidFill>
                  <a:schemeClr val="tx1"/>
                </a:solidFill>
                <a:effectLst/>
                <a:latin typeface="+mn-lt"/>
                <a:ea typeface="+mn-ea"/>
                <a:cs typeface="+mn-cs"/>
              </a:rPr>
              <a:t> tränas nya rörelser intensivt. Genom upprepade rörelser skaffar sig barnet erfarenhet som sedan används för att kombinera olika rörelser. Barnet vänder sig runt för att nå spännande saker. Barnet försöker att stödja på armarna för att skjuta ifrån och gör krypförberedande rörelser. En del barn sitter korta stunder utan stöd. Barnet undersöker föremål genom att vända och vrida och slår dessa mot kroppen eller underlag för att undersöka ljud.</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Vid</a:t>
            </a:r>
            <a:r>
              <a:rPr lang="sv-SE" sz="1200" b="1" kern="1200" dirty="0">
                <a:solidFill>
                  <a:schemeClr val="tx1"/>
                </a:solidFill>
                <a:effectLst/>
                <a:latin typeface="+mn-lt"/>
                <a:ea typeface="+mn-ea"/>
                <a:cs typeface="+mn-cs"/>
              </a:rPr>
              <a:t> 8 månaders ålder</a:t>
            </a:r>
            <a:r>
              <a:rPr lang="sv-SE" sz="1200" kern="1200" dirty="0">
                <a:solidFill>
                  <a:schemeClr val="tx1"/>
                </a:solidFill>
                <a:effectLst/>
                <a:latin typeface="+mn-lt"/>
                <a:ea typeface="+mn-ea"/>
                <a:cs typeface="+mn-cs"/>
              </a:rPr>
              <a:t> uppnår många barn flera motoriska milstolpar. Förmågan till stora kroppsrörelser och händernas finmotoriska förmåga skapar nya förutsättningar för barnet att undersöka hur saker och ting ser ut, låter, känns, smakar och fungerar. Barnet vill sällan ligga på rygg och när barnet ligger på mage vill det ta sig fram till nya lockande upptäckter. En del barn kryper, andra föredrar att hasa sig fram på stjärten.</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Vid </a:t>
            </a:r>
            <a:r>
              <a:rPr lang="sv-SE" sz="1200" b="1" kern="1200" dirty="0">
                <a:solidFill>
                  <a:schemeClr val="tx1"/>
                </a:solidFill>
                <a:effectLst/>
                <a:latin typeface="+mn-lt"/>
                <a:ea typeface="+mn-ea"/>
                <a:cs typeface="+mn-cs"/>
              </a:rPr>
              <a:t>10 månaders ålder</a:t>
            </a:r>
            <a:r>
              <a:rPr lang="sv-SE" sz="1200" kern="1200" dirty="0">
                <a:solidFill>
                  <a:schemeClr val="tx1"/>
                </a:solidFill>
                <a:effectLst/>
                <a:latin typeface="+mn-lt"/>
                <a:ea typeface="+mn-ea"/>
                <a:cs typeface="+mn-cs"/>
              </a:rPr>
              <a:t> sitter barnet stadigt utan stöd och löser finmotoriska uppgifter, som att banka ihop klossar eller försöka plocka upp småsmulor från golvet. Barnet har ett begynnande pincettgrepp. Barnet gillar att krypa in i trånga utrymmen eller krypa mycket snabbt. Barnet reser sig självständigt och går stadigt med stöd. </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Vid </a:t>
            </a:r>
            <a:r>
              <a:rPr lang="sv-SE" sz="1200" b="1" kern="1200" dirty="0">
                <a:solidFill>
                  <a:schemeClr val="tx1"/>
                </a:solidFill>
                <a:effectLst/>
                <a:latin typeface="+mn-lt"/>
                <a:ea typeface="+mn-ea"/>
                <a:cs typeface="+mn-cs"/>
              </a:rPr>
              <a:t>12 månaders ålder</a:t>
            </a:r>
            <a:r>
              <a:rPr lang="sv-SE" sz="1200" kern="1200" dirty="0">
                <a:solidFill>
                  <a:schemeClr val="tx1"/>
                </a:solidFill>
                <a:effectLst/>
                <a:latin typeface="+mn-lt"/>
                <a:ea typeface="+mn-ea"/>
                <a:cs typeface="+mn-cs"/>
              </a:rPr>
              <a:t> förflyttar sig barnet självständigt i och ur alla positioner. De flesta barn tar sina första steg mellan 12–15 månaders ålder. Barnet går först i sidled längs med möbler och släpper taget när det känner sig stadigt. Gången är bredbent med lätt böjda knän och höfter. Barnet använder båda händerna ungefär lika mycket och händerna samarbetar hela tiden. Genom att styra pekfingrets rörelser vill barnet peka på allt i sin omgivning och undersöker små saker genom pincettgreppet.</a:t>
            </a:r>
            <a:endParaRPr lang="sv-SE" dirty="0"/>
          </a:p>
        </p:txBody>
      </p:sp>
      <p:sp>
        <p:nvSpPr>
          <p:cNvPr id="4" name="Platshållare för bildnummer 3"/>
          <p:cNvSpPr>
            <a:spLocks noGrp="1"/>
          </p:cNvSpPr>
          <p:nvPr>
            <p:ph type="sldNum" sz="quarter" idx="5"/>
          </p:nvPr>
        </p:nvSpPr>
        <p:spPr/>
        <p:txBody>
          <a:bodyPr/>
          <a:lstStyle/>
          <a:p>
            <a:fld id="{C5869CFF-4790-4A0B-BABE-D1EA8CFB29C6}" type="slidenum">
              <a:rPr lang="sv-SE" smtClean="0"/>
              <a:t>4</a:t>
            </a:fld>
            <a:endParaRPr lang="sv-SE" dirty="0"/>
          </a:p>
        </p:txBody>
      </p:sp>
    </p:spTree>
    <p:extLst>
      <p:ext uri="{BB962C8B-B14F-4D97-AF65-F5344CB8AC3E}">
        <p14:creationId xmlns:p14="http://schemas.microsoft.com/office/powerpoint/2010/main" val="27830632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kern="1200" dirty="0">
                <a:solidFill>
                  <a:schemeClr val="tx1"/>
                </a:solidFill>
                <a:effectLst/>
                <a:latin typeface="+mn-lt"/>
                <a:ea typeface="+mn-ea"/>
                <a:cs typeface="+mn-cs"/>
              </a:rPr>
              <a:t>Säker och utvecklande fysisk miljö</a:t>
            </a:r>
          </a:p>
          <a:p>
            <a:r>
              <a:rPr lang="sv-SE" sz="1200" kern="1200" dirty="0">
                <a:solidFill>
                  <a:schemeClr val="tx1"/>
                </a:solidFill>
                <a:effectLst/>
                <a:latin typeface="+mn-lt"/>
                <a:ea typeface="+mn-ea"/>
                <a:cs typeface="+mn-cs"/>
              </a:rPr>
              <a:t>Små barn drabbas oftast av olyckor i det egna hemmet, varav de vanligast förekommande olyckorna är fallskador. Små barn ska därför aldrig lämnas utan tillsyn t.ex. på skötbordet (motto: en hand på barnet) eller i en babysitter ståendes på ett bord. Säkerhetsperspektivet är viktigt i samband med att barnet lär sig nya saker. Beroende på hur ni bor och hur ni transporterar er finns olika risker att ta hänsyn till.</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Visa t ex denna korta film: </a:t>
            </a:r>
            <a:r>
              <a:rPr lang="sv-SE" sz="1200" b="1" i="1" kern="1200" dirty="0">
                <a:solidFill>
                  <a:schemeClr val="tx1"/>
                </a:solidFill>
                <a:effectLst/>
                <a:latin typeface="+mn-lt"/>
                <a:ea typeface="+mn-ea"/>
                <a:cs typeface="+mn-cs"/>
              </a:rPr>
              <a:t>Barnsäkerhet</a:t>
            </a:r>
            <a:r>
              <a:rPr lang="sv-SE" sz="1200" kern="1200" dirty="0">
                <a:solidFill>
                  <a:schemeClr val="tx1"/>
                </a:solidFill>
                <a:effectLst/>
                <a:latin typeface="+mn-lt"/>
                <a:ea typeface="+mn-ea"/>
                <a:cs typeface="+mn-cs"/>
              </a:rPr>
              <a:t> </a:t>
            </a:r>
            <a:r>
              <a:rPr lang="sv-SE" sz="1200" b="1" i="1" kern="1200" dirty="0">
                <a:solidFill>
                  <a:schemeClr val="tx1"/>
                </a:solidFill>
                <a:effectLst/>
                <a:latin typeface="+mn-lt"/>
                <a:ea typeface="+mn-ea"/>
                <a:cs typeface="+mn-cs"/>
              </a:rPr>
              <a:t>0–6 år</a:t>
            </a:r>
            <a:r>
              <a:rPr lang="sv-SE" sz="1200" kern="1200" dirty="0">
                <a:solidFill>
                  <a:schemeClr val="tx1"/>
                </a:solidFill>
                <a:effectLst/>
                <a:latin typeface="+mn-lt"/>
                <a:ea typeface="+mn-ea"/>
                <a:cs typeface="+mn-cs"/>
              </a:rPr>
              <a:t> (6 minuter) som kan användas som introduktion för gruppsamtal om säkerhet. </a:t>
            </a:r>
            <a:r>
              <a:rPr lang="sv-SE" sz="1200" b="1" kern="1200" dirty="0">
                <a:solidFill>
                  <a:schemeClr val="tx1"/>
                </a:solidFill>
                <a:effectLst/>
                <a:latin typeface="+mn-lt"/>
                <a:ea typeface="+mn-ea"/>
                <a:cs typeface="+mn-cs"/>
              </a:rPr>
              <a:t>(Länk i bilden, obs, öppna länken i ett eget fönster innan och dela via ditt digitala verktyg, glöm inte att ta med datorljud)</a:t>
            </a:r>
            <a:endParaRPr lang="sv-SE" sz="1200" kern="1200" dirty="0">
              <a:solidFill>
                <a:schemeClr val="tx1"/>
              </a:solidFill>
              <a:effectLst/>
              <a:latin typeface="+mn-lt"/>
              <a:ea typeface="+mn-ea"/>
              <a:cs typeface="+mn-cs"/>
            </a:endParaRPr>
          </a:p>
          <a:p>
            <a:endParaRPr lang="sv-SE" sz="1200" kern="1200" dirty="0">
              <a:solidFill>
                <a:schemeClr val="tx1"/>
              </a:solidFill>
              <a:effectLst/>
              <a:latin typeface="+mn-lt"/>
              <a:ea typeface="+mn-ea"/>
              <a:cs typeface="+mn-cs"/>
            </a:endParaRPr>
          </a:p>
          <a:p>
            <a:endParaRPr lang="sv-SE" sz="1200" kern="1200" dirty="0">
              <a:solidFill>
                <a:schemeClr val="tx1"/>
              </a:solidFill>
              <a:effectLst/>
              <a:latin typeface="+mn-lt"/>
              <a:ea typeface="+mn-ea"/>
              <a:cs typeface="+mn-cs"/>
            </a:endParaRPr>
          </a:p>
          <a:p>
            <a:endParaRPr lang="sv-SE" dirty="0"/>
          </a:p>
        </p:txBody>
      </p:sp>
      <p:sp>
        <p:nvSpPr>
          <p:cNvPr id="4" name="Platshållare för bildnummer 3"/>
          <p:cNvSpPr>
            <a:spLocks noGrp="1"/>
          </p:cNvSpPr>
          <p:nvPr>
            <p:ph type="sldNum" sz="quarter" idx="5"/>
          </p:nvPr>
        </p:nvSpPr>
        <p:spPr/>
        <p:txBody>
          <a:bodyPr/>
          <a:lstStyle/>
          <a:p>
            <a:fld id="{C5869CFF-4790-4A0B-BABE-D1EA8CFB29C6}" type="slidenum">
              <a:rPr lang="sv-SE" smtClean="0"/>
              <a:t>5</a:t>
            </a:fld>
            <a:endParaRPr lang="sv-SE" dirty="0"/>
          </a:p>
        </p:txBody>
      </p:sp>
    </p:spTree>
    <p:extLst>
      <p:ext uri="{BB962C8B-B14F-4D97-AF65-F5344CB8AC3E}">
        <p14:creationId xmlns:p14="http://schemas.microsoft.com/office/powerpoint/2010/main" val="11851550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mn-lt"/>
              <a:ea typeface="+mn-ea"/>
              <a:cs typeface="+mn-cs"/>
            </a:endParaRPr>
          </a:p>
          <a:p>
            <a:endParaRPr lang="sv-SE" dirty="0"/>
          </a:p>
        </p:txBody>
      </p:sp>
      <p:sp>
        <p:nvSpPr>
          <p:cNvPr id="4" name="Platshållare för bildnummer 3"/>
          <p:cNvSpPr>
            <a:spLocks noGrp="1"/>
          </p:cNvSpPr>
          <p:nvPr>
            <p:ph type="sldNum" sz="quarter" idx="5"/>
          </p:nvPr>
        </p:nvSpPr>
        <p:spPr/>
        <p:txBody>
          <a:bodyPr/>
          <a:lstStyle/>
          <a:p>
            <a:fld id="{DB671FD3-90EF-7A40-B3BB-B0A1D1F1A4BC}" type="slidenum">
              <a:rPr lang="sv-SE" smtClean="0"/>
              <a:t>6</a:t>
            </a:fld>
            <a:endParaRPr lang="sv-SE" dirty="0"/>
          </a:p>
        </p:txBody>
      </p:sp>
    </p:spTree>
    <p:extLst>
      <p:ext uri="{BB962C8B-B14F-4D97-AF65-F5344CB8AC3E}">
        <p14:creationId xmlns:p14="http://schemas.microsoft.com/office/powerpoint/2010/main" val="20322132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DB671FD3-90EF-7A40-B3BB-B0A1D1F1A4BC}" type="slidenum">
              <a:rPr lang="sv-SE" smtClean="0"/>
              <a:t>7</a:t>
            </a:fld>
            <a:endParaRPr lang="sv-SE" dirty="0"/>
          </a:p>
        </p:txBody>
      </p:sp>
    </p:spTree>
    <p:extLst>
      <p:ext uri="{BB962C8B-B14F-4D97-AF65-F5344CB8AC3E}">
        <p14:creationId xmlns:p14="http://schemas.microsoft.com/office/powerpoint/2010/main" val="28336520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79AB70C8-1BBD-458B-A3EA-2736799EAAC1}" type="slidenum">
              <a:rPr lang="sv-SE" smtClean="0"/>
              <a:t>8</a:t>
            </a:fld>
            <a:endParaRPr lang="sv-SE" dirty="0"/>
          </a:p>
        </p:txBody>
      </p:sp>
    </p:spTree>
    <p:extLst>
      <p:ext uri="{BB962C8B-B14F-4D97-AF65-F5344CB8AC3E}">
        <p14:creationId xmlns:p14="http://schemas.microsoft.com/office/powerpoint/2010/main" val="2088297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9DA5212-AE13-4C67-94E0-7A9643BF8637}"/>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4CCD91C3-52E9-4624-B579-8C42D8F301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363A512C-FA4C-46DD-BDB2-F7558879287F}"/>
              </a:ext>
            </a:extLst>
          </p:cNvPr>
          <p:cNvSpPr>
            <a:spLocks noGrp="1"/>
          </p:cNvSpPr>
          <p:nvPr>
            <p:ph type="dt" sz="half" idx="10"/>
          </p:nvPr>
        </p:nvSpPr>
        <p:spPr/>
        <p:txBody>
          <a:bodyPr/>
          <a:lstStyle/>
          <a:p>
            <a:fld id="{B3E7FAE5-1D9F-42B3-8DF4-B0E45753E642}" type="datetimeFigureOut">
              <a:rPr lang="sv-SE" smtClean="0"/>
              <a:t>2022-01-28</a:t>
            </a:fld>
            <a:endParaRPr lang="sv-SE" dirty="0"/>
          </a:p>
        </p:txBody>
      </p:sp>
      <p:sp>
        <p:nvSpPr>
          <p:cNvPr id="5" name="Platshållare för sidfot 4">
            <a:extLst>
              <a:ext uri="{FF2B5EF4-FFF2-40B4-BE49-F238E27FC236}">
                <a16:creationId xmlns:a16="http://schemas.microsoft.com/office/drawing/2014/main" id="{F0C1FA42-A80F-4BCA-B2E8-A644C3339E69}"/>
              </a:ext>
            </a:extLst>
          </p:cNvPr>
          <p:cNvSpPr>
            <a:spLocks noGrp="1"/>
          </p:cNvSpPr>
          <p:nvPr>
            <p:ph type="ftr" sz="quarter" idx="11"/>
          </p:nvPr>
        </p:nvSpPr>
        <p:spPr/>
        <p:txBody>
          <a:bodyPr/>
          <a:lstStyle/>
          <a:p>
            <a:endParaRPr lang="sv-SE" dirty="0"/>
          </a:p>
        </p:txBody>
      </p:sp>
      <p:sp>
        <p:nvSpPr>
          <p:cNvPr id="6" name="Platshållare för bildnummer 5">
            <a:extLst>
              <a:ext uri="{FF2B5EF4-FFF2-40B4-BE49-F238E27FC236}">
                <a16:creationId xmlns:a16="http://schemas.microsoft.com/office/drawing/2014/main" id="{84629689-8CB0-4095-8E3C-81D852B44642}"/>
              </a:ext>
            </a:extLst>
          </p:cNvPr>
          <p:cNvSpPr>
            <a:spLocks noGrp="1"/>
          </p:cNvSpPr>
          <p:nvPr>
            <p:ph type="sldNum" sz="quarter" idx="12"/>
          </p:nvPr>
        </p:nvSpPr>
        <p:spPr/>
        <p:txBody>
          <a:bodyPr/>
          <a:lstStyle/>
          <a:p>
            <a:fld id="{EF5D013F-FAE7-4B3A-B7B4-F520D8F6E161}" type="slidenum">
              <a:rPr lang="sv-SE" smtClean="0"/>
              <a:t>‹#›</a:t>
            </a:fld>
            <a:endParaRPr lang="sv-SE" dirty="0"/>
          </a:p>
        </p:txBody>
      </p:sp>
    </p:spTree>
    <p:extLst>
      <p:ext uri="{BB962C8B-B14F-4D97-AF65-F5344CB8AC3E}">
        <p14:creationId xmlns:p14="http://schemas.microsoft.com/office/powerpoint/2010/main" val="38629727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B193FA4-0A5F-4C5C-98D8-529EB8F92268}"/>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4428BBFC-E3E8-4E88-91D3-A94A94CBFDF0}"/>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9393E4B1-7B4D-47A2-BED6-2FF52566F262}"/>
              </a:ext>
            </a:extLst>
          </p:cNvPr>
          <p:cNvSpPr>
            <a:spLocks noGrp="1"/>
          </p:cNvSpPr>
          <p:nvPr>
            <p:ph type="dt" sz="half" idx="10"/>
          </p:nvPr>
        </p:nvSpPr>
        <p:spPr/>
        <p:txBody>
          <a:bodyPr/>
          <a:lstStyle/>
          <a:p>
            <a:fld id="{B3E7FAE5-1D9F-42B3-8DF4-B0E45753E642}" type="datetimeFigureOut">
              <a:rPr lang="sv-SE" smtClean="0"/>
              <a:t>2022-01-28</a:t>
            </a:fld>
            <a:endParaRPr lang="sv-SE" dirty="0"/>
          </a:p>
        </p:txBody>
      </p:sp>
      <p:sp>
        <p:nvSpPr>
          <p:cNvPr id="5" name="Platshållare för sidfot 4">
            <a:extLst>
              <a:ext uri="{FF2B5EF4-FFF2-40B4-BE49-F238E27FC236}">
                <a16:creationId xmlns:a16="http://schemas.microsoft.com/office/drawing/2014/main" id="{11243F16-2A8E-448B-8DE5-1305BEA195E6}"/>
              </a:ext>
            </a:extLst>
          </p:cNvPr>
          <p:cNvSpPr>
            <a:spLocks noGrp="1"/>
          </p:cNvSpPr>
          <p:nvPr>
            <p:ph type="ftr" sz="quarter" idx="11"/>
          </p:nvPr>
        </p:nvSpPr>
        <p:spPr/>
        <p:txBody>
          <a:bodyPr/>
          <a:lstStyle/>
          <a:p>
            <a:endParaRPr lang="sv-SE" dirty="0"/>
          </a:p>
        </p:txBody>
      </p:sp>
      <p:sp>
        <p:nvSpPr>
          <p:cNvPr id="6" name="Platshållare för bildnummer 5">
            <a:extLst>
              <a:ext uri="{FF2B5EF4-FFF2-40B4-BE49-F238E27FC236}">
                <a16:creationId xmlns:a16="http://schemas.microsoft.com/office/drawing/2014/main" id="{14389197-B99B-47B3-9F53-7AF5BF93CF1C}"/>
              </a:ext>
            </a:extLst>
          </p:cNvPr>
          <p:cNvSpPr>
            <a:spLocks noGrp="1"/>
          </p:cNvSpPr>
          <p:nvPr>
            <p:ph type="sldNum" sz="quarter" idx="12"/>
          </p:nvPr>
        </p:nvSpPr>
        <p:spPr/>
        <p:txBody>
          <a:bodyPr/>
          <a:lstStyle/>
          <a:p>
            <a:fld id="{EF5D013F-FAE7-4B3A-B7B4-F520D8F6E161}" type="slidenum">
              <a:rPr lang="sv-SE" smtClean="0"/>
              <a:t>‹#›</a:t>
            </a:fld>
            <a:endParaRPr lang="sv-SE" dirty="0"/>
          </a:p>
        </p:txBody>
      </p:sp>
    </p:spTree>
    <p:extLst>
      <p:ext uri="{BB962C8B-B14F-4D97-AF65-F5344CB8AC3E}">
        <p14:creationId xmlns:p14="http://schemas.microsoft.com/office/powerpoint/2010/main" val="32011634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CBFF066-F871-2243-930B-56590E6CB7F6}"/>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9DF4B728-990B-E745-B935-D9B43C21DF42}"/>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22475127-7E38-4B46-A47E-8B22F83F928E}"/>
              </a:ext>
            </a:extLst>
          </p:cNvPr>
          <p:cNvSpPr>
            <a:spLocks noGrp="1"/>
          </p:cNvSpPr>
          <p:nvPr>
            <p:ph type="dt" sz="half" idx="10"/>
          </p:nvPr>
        </p:nvSpPr>
        <p:spPr/>
        <p:txBody>
          <a:bodyPr/>
          <a:lstStyle/>
          <a:p>
            <a:fld id="{2536DE13-328D-8644-AB0F-C2E2E7055937}" type="datetimeFigureOut">
              <a:rPr lang="sv-SE" smtClean="0"/>
              <a:t>2022-01-28</a:t>
            </a:fld>
            <a:endParaRPr lang="sv-SE" dirty="0"/>
          </a:p>
        </p:txBody>
      </p:sp>
      <p:sp>
        <p:nvSpPr>
          <p:cNvPr id="5" name="Platshållare för sidfot 4">
            <a:extLst>
              <a:ext uri="{FF2B5EF4-FFF2-40B4-BE49-F238E27FC236}">
                <a16:creationId xmlns:a16="http://schemas.microsoft.com/office/drawing/2014/main" id="{ABEAE748-745B-A842-BCD0-D5C65A0FE6E5}"/>
              </a:ext>
            </a:extLst>
          </p:cNvPr>
          <p:cNvSpPr>
            <a:spLocks noGrp="1"/>
          </p:cNvSpPr>
          <p:nvPr>
            <p:ph type="ftr" sz="quarter" idx="11"/>
          </p:nvPr>
        </p:nvSpPr>
        <p:spPr/>
        <p:txBody>
          <a:bodyPr/>
          <a:lstStyle/>
          <a:p>
            <a:endParaRPr lang="sv-SE" dirty="0"/>
          </a:p>
        </p:txBody>
      </p:sp>
      <p:sp>
        <p:nvSpPr>
          <p:cNvPr id="6" name="Platshållare för bildnummer 5">
            <a:extLst>
              <a:ext uri="{FF2B5EF4-FFF2-40B4-BE49-F238E27FC236}">
                <a16:creationId xmlns:a16="http://schemas.microsoft.com/office/drawing/2014/main" id="{D5C60807-6B46-684D-8685-9AF08F129B0B}"/>
              </a:ext>
            </a:extLst>
          </p:cNvPr>
          <p:cNvSpPr>
            <a:spLocks noGrp="1"/>
          </p:cNvSpPr>
          <p:nvPr>
            <p:ph type="sldNum" sz="quarter" idx="12"/>
          </p:nvPr>
        </p:nvSpPr>
        <p:spPr/>
        <p:txBody>
          <a:bodyPr/>
          <a:lstStyle/>
          <a:p>
            <a:fld id="{66E4C42A-0750-1047-9285-3DF64484E423}" type="slidenum">
              <a:rPr lang="sv-SE" smtClean="0"/>
              <a:t>‹#›</a:t>
            </a:fld>
            <a:endParaRPr lang="sv-SE" dirty="0"/>
          </a:p>
        </p:txBody>
      </p:sp>
    </p:spTree>
    <p:extLst>
      <p:ext uri="{BB962C8B-B14F-4D97-AF65-F5344CB8AC3E}">
        <p14:creationId xmlns:p14="http://schemas.microsoft.com/office/powerpoint/2010/main" val="2678331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0B91969-EB70-CB4A-9C0B-0DCFBB442DF4}"/>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869C3104-B7A0-2A4A-B7EE-C4334FB85C4D}"/>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D125D35A-A3A6-ED48-9EFE-086787785751}"/>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8577142A-E3C4-9843-ACBE-EAD3B013C353}"/>
              </a:ext>
            </a:extLst>
          </p:cNvPr>
          <p:cNvSpPr>
            <a:spLocks noGrp="1"/>
          </p:cNvSpPr>
          <p:nvPr>
            <p:ph type="dt" sz="half" idx="10"/>
          </p:nvPr>
        </p:nvSpPr>
        <p:spPr/>
        <p:txBody>
          <a:bodyPr/>
          <a:lstStyle/>
          <a:p>
            <a:fld id="{2536DE13-328D-8644-AB0F-C2E2E7055937}" type="datetimeFigureOut">
              <a:rPr lang="sv-SE" smtClean="0"/>
              <a:t>2022-01-28</a:t>
            </a:fld>
            <a:endParaRPr lang="sv-SE" dirty="0"/>
          </a:p>
        </p:txBody>
      </p:sp>
      <p:sp>
        <p:nvSpPr>
          <p:cNvPr id="6" name="Platshållare för sidfot 5">
            <a:extLst>
              <a:ext uri="{FF2B5EF4-FFF2-40B4-BE49-F238E27FC236}">
                <a16:creationId xmlns:a16="http://schemas.microsoft.com/office/drawing/2014/main" id="{CF195D2C-96C9-1544-8DC8-3E86F9038BA8}"/>
              </a:ext>
            </a:extLst>
          </p:cNvPr>
          <p:cNvSpPr>
            <a:spLocks noGrp="1"/>
          </p:cNvSpPr>
          <p:nvPr>
            <p:ph type="ftr" sz="quarter" idx="11"/>
          </p:nvPr>
        </p:nvSpPr>
        <p:spPr/>
        <p:txBody>
          <a:bodyPr/>
          <a:lstStyle/>
          <a:p>
            <a:endParaRPr lang="sv-SE" dirty="0"/>
          </a:p>
        </p:txBody>
      </p:sp>
      <p:sp>
        <p:nvSpPr>
          <p:cNvPr id="7" name="Platshållare för bildnummer 6">
            <a:extLst>
              <a:ext uri="{FF2B5EF4-FFF2-40B4-BE49-F238E27FC236}">
                <a16:creationId xmlns:a16="http://schemas.microsoft.com/office/drawing/2014/main" id="{B0EDD15D-6E9F-124F-BC16-5E49CDF36E63}"/>
              </a:ext>
            </a:extLst>
          </p:cNvPr>
          <p:cNvSpPr>
            <a:spLocks noGrp="1"/>
          </p:cNvSpPr>
          <p:nvPr>
            <p:ph type="sldNum" sz="quarter" idx="12"/>
          </p:nvPr>
        </p:nvSpPr>
        <p:spPr/>
        <p:txBody>
          <a:bodyPr/>
          <a:lstStyle/>
          <a:p>
            <a:fld id="{66E4C42A-0750-1047-9285-3DF64484E423}" type="slidenum">
              <a:rPr lang="sv-SE" smtClean="0"/>
              <a:t>‹#›</a:t>
            </a:fld>
            <a:endParaRPr lang="sv-SE" dirty="0"/>
          </a:p>
        </p:txBody>
      </p:sp>
    </p:spTree>
    <p:extLst>
      <p:ext uri="{BB962C8B-B14F-4D97-AF65-F5344CB8AC3E}">
        <p14:creationId xmlns:p14="http://schemas.microsoft.com/office/powerpoint/2010/main" val="344734844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58C623DF-8C50-443B-B92D-168629038D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C9D4F762-DEED-46B2-9599-8AE8CB39E2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2A2C22C0-56DA-4329-A229-8472C59739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E7FAE5-1D9F-42B3-8DF4-B0E45753E642}" type="datetimeFigureOut">
              <a:rPr lang="sv-SE" smtClean="0"/>
              <a:t>2022-01-28</a:t>
            </a:fld>
            <a:endParaRPr lang="sv-SE" dirty="0"/>
          </a:p>
        </p:txBody>
      </p:sp>
      <p:sp>
        <p:nvSpPr>
          <p:cNvPr id="5" name="Platshållare för sidfot 4">
            <a:extLst>
              <a:ext uri="{FF2B5EF4-FFF2-40B4-BE49-F238E27FC236}">
                <a16:creationId xmlns:a16="http://schemas.microsoft.com/office/drawing/2014/main" id="{F6C89D57-ECA3-45E4-A1F6-D3A18F492B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dirty="0"/>
          </a:p>
        </p:txBody>
      </p:sp>
      <p:sp>
        <p:nvSpPr>
          <p:cNvPr id="6" name="Platshållare för bildnummer 5">
            <a:extLst>
              <a:ext uri="{FF2B5EF4-FFF2-40B4-BE49-F238E27FC236}">
                <a16:creationId xmlns:a16="http://schemas.microsoft.com/office/drawing/2014/main" id="{D41990C5-D279-43DC-934B-5ACF885C62C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5D013F-FAE7-4B3A-B7B4-F520D8F6E161}" type="slidenum">
              <a:rPr lang="sv-SE" smtClean="0"/>
              <a:t>‹#›</a:t>
            </a:fld>
            <a:endParaRPr lang="sv-SE" dirty="0"/>
          </a:p>
        </p:txBody>
      </p:sp>
    </p:spTree>
    <p:extLst>
      <p:ext uri="{BB962C8B-B14F-4D97-AF65-F5344CB8AC3E}">
        <p14:creationId xmlns:p14="http://schemas.microsoft.com/office/powerpoint/2010/main" val="2582762530"/>
      </p:ext>
    </p:extLst>
  </p:cSld>
  <p:clrMap bg1="lt1" tx1="dk1" bg2="lt2" tx2="dk2" accent1="accent1" accent2="accent2" accent3="accent3" accent4="accent4" accent5="accent5" accent6="accent6" hlink="hlink" folHlink="folHlink"/>
  <p:sldLayoutIdLst>
    <p:sldLayoutId id="2147483649" r:id="rId1"/>
    <p:sldLayoutId id="214748366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3701DCDE-E632-9B47-A35D-4F043ADCCC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2CE5E38E-521C-B148-8997-E31DE97913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F252C0E4-A937-C04C-9C89-F3BE01F6449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36DE13-328D-8644-AB0F-C2E2E7055937}" type="datetimeFigureOut">
              <a:rPr lang="sv-SE" smtClean="0"/>
              <a:t>2022-01-28</a:t>
            </a:fld>
            <a:endParaRPr lang="sv-SE" dirty="0"/>
          </a:p>
        </p:txBody>
      </p:sp>
      <p:sp>
        <p:nvSpPr>
          <p:cNvPr id="5" name="Platshållare för sidfot 4">
            <a:extLst>
              <a:ext uri="{FF2B5EF4-FFF2-40B4-BE49-F238E27FC236}">
                <a16:creationId xmlns:a16="http://schemas.microsoft.com/office/drawing/2014/main" id="{2A796D76-FF69-534F-86CA-824D8F135F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dirty="0"/>
          </a:p>
        </p:txBody>
      </p:sp>
      <p:sp>
        <p:nvSpPr>
          <p:cNvPr id="6" name="Platshållare för bildnummer 5">
            <a:extLst>
              <a:ext uri="{FF2B5EF4-FFF2-40B4-BE49-F238E27FC236}">
                <a16:creationId xmlns:a16="http://schemas.microsoft.com/office/drawing/2014/main" id="{0391E0B5-8AF7-F449-AD54-3950B6F226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E4C42A-0750-1047-9285-3DF64484E423}" type="slidenum">
              <a:rPr lang="sv-SE" smtClean="0"/>
              <a:t>‹#›</a:t>
            </a:fld>
            <a:endParaRPr lang="sv-SE" dirty="0"/>
          </a:p>
        </p:txBody>
      </p:sp>
    </p:spTree>
    <p:extLst>
      <p:ext uri="{BB962C8B-B14F-4D97-AF65-F5344CB8AC3E}">
        <p14:creationId xmlns:p14="http://schemas.microsoft.com/office/powerpoint/2010/main" val="4245040331"/>
      </p:ext>
    </p:extLst>
  </p:cSld>
  <p:clrMap bg1="lt1" tx1="dk1" bg2="lt2" tx2="dk2" accent1="accent1" accent2="accent2" accent3="accent3" accent4="accent4" accent5="accent5" accent6="accent6" hlink="hlink" folHlink="folHlink"/>
  <p:sldLayoutIdLst>
    <p:sldLayoutId id="2147483650" r:id="rId1"/>
    <p:sldLayoutId id="214748365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1.png"/><Relationship Id="rId18" Type="http://schemas.openxmlformats.org/officeDocument/2006/relationships/image" Target="../media/image16.svg"/><Relationship Id="rId3" Type="http://schemas.openxmlformats.org/officeDocument/2006/relationships/image" Target="../media/image1.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svg"/><Relationship Id="rId17"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image" Target="../media/image14.svg"/><Relationship Id="rId20" Type="http://schemas.openxmlformats.org/officeDocument/2006/relationships/image" Target="../media/image18.svg"/><Relationship Id="rId1" Type="http://schemas.openxmlformats.org/officeDocument/2006/relationships/slideLayout" Target="../slideLayouts/slideLayout2.xml"/><Relationship Id="rId6" Type="http://schemas.openxmlformats.org/officeDocument/2006/relationships/image" Target="../media/image4.svg"/><Relationship Id="rId11" Type="http://schemas.openxmlformats.org/officeDocument/2006/relationships/image" Target="../media/image9.png"/><Relationship Id="rId24" Type="http://schemas.openxmlformats.org/officeDocument/2006/relationships/image" Target="../media/image22.sv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10" Type="http://schemas.openxmlformats.org/officeDocument/2006/relationships/image" Target="../media/image8.svg"/><Relationship Id="rId19" Type="http://schemas.openxmlformats.org/officeDocument/2006/relationships/image" Target="../media/image17.png"/><Relationship Id="rId4" Type="http://schemas.openxmlformats.org/officeDocument/2006/relationships/image" Target="../media/image2.svg"/><Relationship Id="rId9" Type="http://schemas.openxmlformats.org/officeDocument/2006/relationships/image" Target="../media/image7.png"/><Relationship Id="rId14" Type="http://schemas.openxmlformats.org/officeDocument/2006/relationships/image" Target="../media/image12.svg"/><Relationship Id="rId22" Type="http://schemas.openxmlformats.org/officeDocument/2006/relationships/image" Target="../media/image20.svg"/></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4.sv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5.png"/><Relationship Id="rId5" Type="http://schemas.openxmlformats.org/officeDocument/2006/relationships/image" Target="../media/image26.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5.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hyperlink" Target="https://www.youtube.com/watch?v=BXighhZ-nDI" TargetMode="External"/><Relationship Id="rId5" Type="http://schemas.openxmlformats.org/officeDocument/2006/relationships/image" Target="../media/image2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hyperlink" Target="https://www.rikshandboken-bhv.se/halsa-och-utveckling/" TargetMode="External"/><Relationship Id="rId7"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hyperlink" Target="https://www.1177.se/Vastmanland/barn--gravid/att-ta-hand-om-barn/barnsakerhet/sakerhet-for-barn/" TargetMode="External"/><Relationship Id="rId5" Type="http://schemas.openxmlformats.org/officeDocument/2006/relationships/hyperlink" Target="https://www.1177.se/Vastmanland/barn--gravid/sa-vaxer-och-utvecklas-barn/barnets-utveckling/barnets-utveckling-0-6-manader/" TargetMode="External"/><Relationship Id="rId4" Type="http://schemas.openxmlformats.org/officeDocument/2006/relationships/hyperlink" Target="https://www.rikshandboken-bhv.se/livsvillkor/barnsakerhet/" TargetMode="External"/><Relationship Id="rId9"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45000"/>
          </a:schemeClr>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738E2C9-9882-4575-8F67-2EC41238543E}"/>
              </a:ext>
            </a:extLst>
          </p:cNvPr>
          <p:cNvSpPr>
            <a:spLocks noGrp="1"/>
          </p:cNvSpPr>
          <p:nvPr>
            <p:ph type="title"/>
          </p:nvPr>
        </p:nvSpPr>
        <p:spPr>
          <a:xfrm>
            <a:off x="838200" y="304165"/>
            <a:ext cx="10515600" cy="559435"/>
          </a:xfrm>
          <a:solidFill>
            <a:schemeClr val="accent6">
              <a:lumMod val="20000"/>
              <a:lumOff val="80000"/>
              <a:alpha val="75000"/>
            </a:schemeClr>
          </a:solidFill>
        </p:spPr>
        <p:txBody>
          <a:bodyPr>
            <a:normAutofit/>
          </a:bodyPr>
          <a:lstStyle/>
          <a:p>
            <a:r>
              <a:rPr lang="sv-SE" sz="1600" dirty="0">
                <a:latin typeface="Gill Sans MT" panose="020B0502020104020203" pitchFamily="34" charset="0"/>
              </a:rPr>
              <a:t> Nationella Utvecklingsgruppen för Föräldraskapsstöd i Grupp</a:t>
            </a:r>
          </a:p>
        </p:txBody>
      </p:sp>
      <p:sp>
        <p:nvSpPr>
          <p:cNvPr id="3" name="Platshållare för innehåll 2">
            <a:extLst>
              <a:ext uri="{FF2B5EF4-FFF2-40B4-BE49-F238E27FC236}">
                <a16:creationId xmlns:a16="http://schemas.microsoft.com/office/drawing/2014/main" id="{9FD8B790-ECAC-44B2-99B1-FFEB2F985D0E}"/>
              </a:ext>
            </a:extLst>
          </p:cNvPr>
          <p:cNvSpPr>
            <a:spLocks noGrp="1"/>
          </p:cNvSpPr>
          <p:nvPr>
            <p:ph idx="1"/>
          </p:nvPr>
        </p:nvSpPr>
        <p:spPr>
          <a:xfrm rot="600000">
            <a:off x="1062320" y="1635891"/>
            <a:ext cx="10276840" cy="2808590"/>
          </a:xfrm>
          <a:solidFill>
            <a:schemeClr val="tx1">
              <a:lumMod val="85000"/>
              <a:lumOff val="15000"/>
            </a:schemeClr>
          </a:solidFill>
          <a:ln>
            <a:noFill/>
          </a:ln>
          <a:effectLst>
            <a:outerShdw blurRad="190500" dist="228600" dir="2700000" algn="ctr">
              <a:srgbClr val="000000">
                <a:alpha val="30000"/>
              </a:srgbClr>
            </a:outerShdw>
          </a:effectLst>
          <a:scene3d>
            <a:camera prst="orthographicFront">
              <a:rot lat="0" lon="0" rev="600000"/>
            </a:camera>
            <a:lightRig rig="glow" dir="t">
              <a:rot lat="0" lon="0" rev="4800000"/>
            </a:lightRig>
          </a:scene3d>
          <a:sp3d prstMaterial="matte">
            <a:bevelT w="127000" h="63500"/>
          </a:sp3d>
        </p:spPr>
        <p:style>
          <a:lnRef idx="2">
            <a:schemeClr val="dk1"/>
          </a:lnRef>
          <a:fillRef idx="1">
            <a:schemeClr val="lt1"/>
          </a:fillRef>
          <a:effectRef idx="0">
            <a:schemeClr val="dk1"/>
          </a:effectRef>
          <a:fontRef idx="minor">
            <a:schemeClr val="dk1"/>
          </a:fontRef>
        </p:style>
        <p:txBody>
          <a:bodyPr>
            <a:normAutofit fontScale="85000" lnSpcReduction="20000"/>
          </a:bodyPr>
          <a:lstStyle/>
          <a:p>
            <a:pPr marL="0" indent="0">
              <a:buNone/>
            </a:pPr>
            <a:endParaRPr lang="sv-SE" sz="4400" dirty="0">
              <a:latin typeface="Modern Love" panose="04090805081005020601" pitchFamily="82" charset="0"/>
            </a:endParaRPr>
          </a:p>
          <a:p>
            <a:pPr marL="0" indent="0" algn="ctr">
              <a:buNone/>
            </a:pPr>
            <a:r>
              <a:rPr lang="sv-SE" sz="5400" dirty="0">
                <a:solidFill>
                  <a:schemeClr val="bg1">
                    <a:lumMod val="95000"/>
                  </a:schemeClr>
                </a:solidFill>
                <a:latin typeface="Modern Love" panose="04090805081005020601" pitchFamily="82" charset="0"/>
              </a:rPr>
              <a:t>TEMA </a:t>
            </a:r>
          </a:p>
          <a:p>
            <a:pPr marL="0" indent="0" algn="ctr">
              <a:buNone/>
            </a:pPr>
            <a:r>
              <a:rPr lang="sv-SE" sz="4400" dirty="0">
                <a:solidFill>
                  <a:schemeClr val="bg1">
                    <a:lumMod val="95000"/>
                  </a:schemeClr>
                </a:solidFill>
                <a:latin typeface="Modern Love" panose="04090805081005020601" pitchFamily="82" charset="0"/>
              </a:rPr>
              <a:t>               </a:t>
            </a:r>
            <a:endParaRPr lang="sv-SE" sz="8000" dirty="0">
              <a:solidFill>
                <a:schemeClr val="bg1">
                  <a:lumMod val="95000"/>
                </a:schemeClr>
              </a:solidFill>
              <a:latin typeface="Modern Love" panose="04090805081005020601" pitchFamily="82" charset="0"/>
            </a:endParaRPr>
          </a:p>
          <a:p>
            <a:pPr marL="0" indent="0" algn="ctr">
              <a:buNone/>
            </a:pPr>
            <a:r>
              <a:rPr lang="sv-SE" sz="9600" dirty="0">
                <a:solidFill>
                  <a:schemeClr val="bg1">
                    <a:lumMod val="95000"/>
                  </a:schemeClr>
                </a:solidFill>
                <a:latin typeface="Modern Love" panose="04090805081005020601" pitchFamily="82" charset="0"/>
              </a:rPr>
              <a:t> UTVECKLING</a:t>
            </a:r>
          </a:p>
        </p:txBody>
      </p:sp>
      <p:pic>
        <p:nvPicPr>
          <p:cNvPr id="23" name="Bild 22" descr="Kaffe">
            <a:extLst>
              <a:ext uri="{FF2B5EF4-FFF2-40B4-BE49-F238E27FC236}">
                <a16:creationId xmlns:a16="http://schemas.microsoft.com/office/drawing/2014/main" id="{2C79B9E9-4393-4CD5-9994-F2366FDF1DB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32178" y="5319007"/>
            <a:ext cx="914400" cy="914400"/>
          </a:xfrm>
          <a:prstGeom prst="rect">
            <a:avLst/>
          </a:prstGeom>
        </p:spPr>
      </p:pic>
      <p:pic>
        <p:nvPicPr>
          <p:cNvPr id="34" name="Bild 33" descr="Smartphone">
            <a:extLst>
              <a:ext uri="{FF2B5EF4-FFF2-40B4-BE49-F238E27FC236}">
                <a16:creationId xmlns:a16="http://schemas.microsoft.com/office/drawing/2014/main" id="{47BF5C00-270A-481C-AAB2-7CC15DC0F88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906293" y="5367172"/>
            <a:ext cx="914400" cy="914400"/>
          </a:xfrm>
          <a:prstGeom prst="rect">
            <a:avLst/>
          </a:prstGeom>
        </p:spPr>
      </p:pic>
      <p:pic>
        <p:nvPicPr>
          <p:cNvPr id="36" name="Bild 35" descr="Nappflaska">
            <a:extLst>
              <a:ext uri="{FF2B5EF4-FFF2-40B4-BE49-F238E27FC236}">
                <a16:creationId xmlns:a16="http://schemas.microsoft.com/office/drawing/2014/main" id="{7A55B353-E6E7-4162-93E6-152F8071BFF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24701" y="5445952"/>
            <a:ext cx="914400" cy="914400"/>
          </a:xfrm>
          <a:prstGeom prst="rect">
            <a:avLst/>
          </a:prstGeom>
        </p:spPr>
      </p:pic>
      <p:sp>
        <p:nvSpPr>
          <p:cNvPr id="16" name="Explosion: 14 punkter 15">
            <a:extLst>
              <a:ext uri="{FF2B5EF4-FFF2-40B4-BE49-F238E27FC236}">
                <a16:creationId xmlns:a16="http://schemas.microsoft.com/office/drawing/2014/main" id="{E453DC88-F73F-4ED0-A4F4-1747B07E8E23}"/>
              </a:ext>
            </a:extLst>
          </p:cNvPr>
          <p:cNvSpPr/>
          <p:nvPr/>
        </p:nvSpPr>
        <p:spPr>
          <a:xfrm>
            <a:off x="304913" y="713200"/>
            <a:ext cx="4474029" cy="3266536"/>
          </a:xfrm>
          <a:prstGeom prst="irregularSeal2">
            <a:avLst/>
          </a:prstGeom>
          <a:solidFill>
            <a:schemeClr val="accent6">
              <a:lumMod val="20000"/>
              <a:lumOff val="80000"/>
            </a:schemeClr>
          </a:solidFill>
          <a:ln>
            <a:solidFill>
              <a:schemeClr val="tx1"/>
            </a:solidFill>
          </a:ln>
          <a:effectLst>
            <a:glow rad="228600">
              <a:schemeClr val="accent6">
                <a:satMod val="175000"/>
                <a:alpha val="40000"/>
              </a:schemeClr>
            </a:glow>
            <a:outerShdw blurRad="50800" dist="50800" dir="5400000" algn="ctr" rotWithShape="0">
              <a:schemeClr val="tx1"/>
            </a:outerShdw>
          </a:effectLst>
          <a:scene3d>
            <a:camera prst="orthographicFront"/>
            <a:lightRig rig="threePt" dir="t"/>
          </a:scene3d>
          <a:sp3d prstMaterial="plastic">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3200" dirty="0">
                <a:solidFill>
                  <a:schemeClr val="accent6">
                    <a:lumMod val="75000"/>
                  </a:schemeClr>
                </a:solidFill>
                <a:latin typeface="Modern Love" panose="04090805081005020601" pitchFamily="82" charset="0"/>
              </a:rPr>
              <a:t>  </a:t>
            </a:r>
            <a:r>
              <a:rPr lang="sv-SE" sz="3200" dirty="0">
                <a:solidFill>
                  <a:schemeClr val="accent6">
                    <a:lumMod val="75000"/>
                  </a:schemeClr>
                </a:solidFill>
                <a:effectLst>
                  <a:outerShdw blurRad="38100" dist="38100" dir="2700000" algn="tl">
                    <a:srgbClr val="000000">
                      <a:alpha val="43137"/>
                    </a:srgbClr>
                  </a:outerShdw>
                </a:effectLst>
                <a:latin typeface="Modern Love" panose="04090805081005020601" pitchFamily="82" charset="0"/>
              </a:rPr>
              <a:t>Motorik &amp; Säker        miljö</a:t>
            </a:r>
          </a:p>
        </p:txBody>
      </p:sp>
      <p:pic>
        <p:nvPicPr>
          <p:cNvPr id="8" name="Bild 7" descr="Man som byter på baby">
            <a:extLst>
              <a:ext uri="{FF2B5EF4-FFF2-40B4-BE49-F238E27FC236}">
                <a16:creationId xmlns:a16="http://schemas.microsoft.com/office/drawing/2014/main" id="{56F0A253-F2CA-4B87-8BDE-EB82D9580B7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778942" y="5397108"/>
            <a:ext cx="914400" cy="914400"/>
          </a:xfrm>
          <a:prstGeom prst="rect">
            <a:avLst/>
          </a:prstGeom>
        </p:spPr>
      </p:pic>
      <p:pic>
        <p:nvPicPr>
          <p:cNvPr id="18" name="Bild 17" descr="Baby">
            <a:extLst>
              <a:ext uri="{FF2B5EF4-FFF2-40B4-BE49-F238E27FC236}">
                <a16:creationId xmlns:a16="http://schemas.microsoft.com/office/drawing/2014/main" id="{CE922129-7475-410B-9E7D-6FF64382F04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312634" y="5445952"/>
            <a:ext cx="914400" cy="914400"/>
          </a:xfrm>
          <a:prstGeom prst="rect">
            <a:avLst/>
          </a:prstGeom>
        </p:spPr>
      </p:pic>
      <p:pic>
        <p:nvPicPr>
          <p:cNvPr id="20" name="Bild 19" descr="Bil">
            <a:extLst>
              <a:ext uri="{FF2B5EF4-FFF2-40B4-BE49-F238E27FC236}">
                <a16:creationId xmlns:a16="http://schemas.microsoft.com/office/drawing/2014/main" id="{E508A119-490B-4806-987E-B982C2D65AF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439985" y="5504250"/>
            <a:ext cx="914400" cy="914400"/>
          </a:xfrm>
          <a:prstGeom prst="rect">
            <a:avLst/>
          </a:prstGeom>
        </p:spPr>
      </p:pic>
      <p:pic>
        <p:nvPicPr>
          <p:cNvPr id="22" name="Bild 21" descr="Baby som kryper">
            <a:extLst>
              <a:ext uri="{FF2B5EF4-FFF2-40B4-BE49-F238E27FC236}">
                <a16:creationId xmlns:a16="http://schemas.microsoft.com/office/drawing/2014/main" id="{696BF9D2-3930-4BE3-9315-C764A57A773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806458" y="5397108"/>
            <a:ext cx="914400" cy="914400"/>
          </a:xfrm>
          <a:prstGeom prst="rect">
            <a:avLst/>
          </a:prstGeom>
        </p:spPr>
      </p:pic>
      <p:pic>
        <p:nvPicPr>
          <p:cNvPr id="25" name="Bild 24" descr="Sax">
            <a:extLst>
              <a:ext uri="{FF2B5EF4-FFF2-40B4-BE49-F238E27FC236}">
                <a16:creationId xmlns:a16="http://schemas.microsoft.com/office/drawing/2014/main" id="{0FC5287F-2427-4760-8190-0C413E1604E8}"/>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9802190" y="5435066"/>
            <a:ext cx="914400" cy="914400"/>
          </a:xfrm>
          <a:prstGeom prst="rect">
            <a:avLst/>
          </a:prstGeom>
        </p:spPr>
      </p:pic>
      <p:pic>
        <p:nvPicPr>
          <p:cNvPr id="27" name="Bild 26" descr="Sol">
            <a:extLst>
              <a:ext uri="{FF2B5EF4-FFF2-40B4-BE49-F238E27FC236}">
                <a16:creationId xmlns:a16="http://schemas.microsoft.com/office/drawing/2014/main" id="{F32B1CA4-2FCB-4A86-8486-CA2332591724}"/>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0959822" y="5445952"/>
            <a:ext cx="914400" cy="914400"/>
          </a:xfrm>
          <a:prstGeom prst="rect">
            <a:avLst/>
          </a:prstGeom>
        </p:spPr>
      </p:pic>
      <p:pic>
        <p:nvPicPr>
          <p:cNvPr id="29" name="Bild 28" descr="Kvinna med barnkärra">
            <a:extLst>
              <a:ext uri="{FF2B5EF4-FFF2-40B4-BE49-F238E27FC236}">
                <a16:creationId xmlns:a16="http://schemas.microsoft.com/office/drawing/2014/main" id="{37929C86-8DF9-4EEC-A2D3-540AE0EE0BB4}"/>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7010301" y="5397108"/>
            <a:ext cx="914400" cy="914400"/>
          </a:xfrm>
          <a:prstGeom prst="rect">
            <a:avLst/>
          </a:prstGeom>
        </p:spPr>
      </p:pic>
      <p:pic>
        <p:nvPicPr>
          <p:cNvPr id="31" name="Bild 30" descr="Man med baby">
            <a:extLst>
              <a:ext uri="{FF2B5EF4-FFF2-40B4-BE49-F238E27FC236}">
                <a16:creationId xmlns:a16="http://schemas.microsoft.com/office/drawing/2014/main" id="{9EE530C7-544B-4DE4-AC09-066255951362}"/>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151722" y="5367172"/>
            <a:ext cx="914400" cy="914400"/>
          </a:xfrm>
          <a:prstGeom prst="rect">
            <a:avLst/>
          </a:prstGeom>
        </p:spPr>
      </p:pic>
    </p:spTree>
    <p:extLst>
      <p:ext uri="{BB962C8B-B14F-4D97-AF65-F5344CB8AC3E}">
        <p14:creationId xmlns:p14="http://schemas.microsoft.com/office/powerpoint/2010/main" val="12587053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30000"/>
          </a:schemeClr>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A48A38C-2C39-F64F-A3FB-31B4773C5D58}"/>
              </a:ext>
            </a:extLst>
          </p:cNvPr>
          <p:cNvSpPr>
            <a:spLocks noGrp="1"/>
          </p:cNvSpPr>
          <p:nvPr>
            <p:ph type="ctrTitle"/>
          </p:nvPr>
        </p:nvSpPr>
        <p:spPr>
          <a:xfrm>
            <a:off x="1524000" y="1795748"/>
            <a:ext cx="9144000" cy="1460213"/>
          </a:xfrm>
          <a:solidFill>
            <a:schemeClr val="accent6">
              <a:lumMod val="20000"/>
              <a:lumOff val="80000"/>
            </a:schemeClr>
          </a:solidFill>
          <a:effectLst>
            <a:outerShdw blurRad="50800" dist="38100" dir="2700000" algn="tl" rotWithShape="0">
              <a:prstClr val="black">
                <a:alpha val="40000"/>
              </a:prstClr>
            </a:outerShdw>
          </a:effectLst>
        </p:spPr>
        <p:txBody>
          <a:bodyPr>
            <a:normAutofit/>
          </a:bodyPr>
          <a:lstStyle/>
          <a:p>
            <a:r>
              <a:rPr lang="sv-SE" sz="7300" dirty="0">
                <a:latin typeface="Modern Love" panose="020F0502020204030204" pitchFamily="34" charset="0"/>
              </a:rPr>
              <a:t>Välkomna!</a:t>
            </a:r>
          </a:p>
        </p:txBody>
      </p:sp>
      <p:sp>
        <p:nvSpPr>
          <p:cNvPr id="3" name="Underrubrik 2">
            <a:extLst>
              <a:ext uri="{FF2B5EF4-FFF2-40B4-BE49-F238E27FC236}">
                <a16:creationId xmlns:a16="http://schemas.microsoft.com/office/drawing/2014/main" id="{8879F4FE-108C-CE44-BD8D-03F7A37A6A9B}"/>
              </a:ext>
            </a:extLst>
          </p:cNvPr>
          <p:cNvSpPr>
            <a:spLocks noGrp="1"/>
          </p:cNvSpPr>
          <p:nvPr>
            <p:ph type="subTitle" idx="1"/>
          </p:nvPr>
        </p:nvSpPr>
        <p:spPr>
          <a:xfrm>
            <a:off x="1524000" y="3602038"/>
            <a:ext cx="9144000" cy="2387600"/>
          </a:xfrm>
        </p:spPr>
        <p:txBody>
          <a:bodyPr>
            <a:normAutofit/>
          </a:bodyPr>
          <a:lstStyle/>
          <a:p>
            <a:pPr marL="342900" indent="-342900">
              <a:buFont typeface="Arial" panose="020B0604020202020204" pitchFamily="34" charset="0"/>
              <a:buChar char="•"/>
            </a:pPr>
            <a:r>
              <a:rPr lang="sv-SE" sz="2900" dirty="0"/>
              <a:t>Digital genomgång</a:t>
            </a:r>
          </a:p>
          <a:p>
            <a:pPr marL="342900" indent="-342900">
              <a:buFont typeface="Arial" panose="020B0604020202020204" pitchFamily="34" charset="0"/>
              <a:buChar char="•"/>
            </a:pPr>
            <a:r>
              <a:rPr lang="sv-SE" sz="2900" dirty="0"/>
              <a:t>Tidsramar</a:t>
            </a:r>
          </a:p>
          <a:p>
            <a:pPr marL="342900" indent="-342900">
              <a:buFont typeface="Arial" panose="020B0604020202020204" pitchFamily="34" charset="0"/>
              <a:buChar char="•"/>
            </a:pPr>
            <a:r>
              <a:rPr lang="sv-SE" sz="2900" dirty="0"/>
              <a:t>Nya ansikten?</a:t>
            </a:r>
          </a:p>
          <a:p>
            <a:pPr marL="342900" indent="-342900">
              <a:buFont typeface="Arial" panose="020B0604020202020204" pitchFamily="34" charset="0"/>
              <a:buChar char="•"/>
            </a:pPr>
            <a:r>
              <a:rPr lang="sv-SE" sz="2900" dirty="0"/>
              <a:t>Dagens diskussionstema</a:t>
            </a:r>
          </a:p>
          <a:p>
            <a:pPr marL="342900" indent="-342900">
              <a:buFont typeface="Arial" panose="020B0604020202020204" pitchFamily="34" charset="0"/>
              <a:buChar char="•"/>
            </a:pPr>
            <a:endParaRPr lang="sv-SE" sz="2900" dirty="0"/>
          </a:p>
        </p:txBody>
      </p:sp>
      <p:pic>
        <p:nvPicPr>
          <p:cNvPr id="6" name="Bild 5" descr="Radiomikrofon">
            <a:extLst>
              <a:ext uri="{FF2B5EF4-FFF2-40B4-BE49-F238E27FC236}">
                <a16:creationId xmlns:a16="http://schemas.microsoft.com/office/drawing/2014/main" id="{01E661AA-4657-4519-B8AD-9037E748024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327213" y="2889909"/>
            <a:ext cx="2539333" cy="2744129"/>
          </a:xfrm>
          <a:prstGeom prst="rect">
            <a:avLst/>
          </a:prstGeom>
        </p:spPr>
      </p:pic>
      <p:sp>
        <p:nvSpPr>
          <p:cNvPr id="7" name="Explosion: 8 punkter 6">
            <a:extLst>
              <a:ext uri="{FF2B5EF4-FFF2-40B4-BE49-F238E27FC236}">
                <a16:creationId xmlns:a16="http://schemas.microsoft.com/office/drawing/2014/main" id="{4923DC11-5B69-461B-A1F1-8402450418FA}"/>
              </a:ext>
            </a:extLst>
          </p:cNvPr>
          <p:cNvSpPr/>
          <p:nvPr/>
        </p:nvSpPr>
        <p:spPr>
          <a:xfrm>
            <a:off x="8596437" y="502852"/>
            <a:ext cx="2985962" cy="3099186"/>
          </a:xfrm>
          <a:prstGeom prst="irregularSeal1">
            <a:avLst/>
          </a:prstGeom>
          <a:solidFill>
            <a:schemeClr val="accent6">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solidFill>
                  <a:schemeClr val="tx1"/>
                </a:solidFill>
                <a:latin typeface="Modern Love" pitchFamily="82" charset="0"/>
              </a:rPr>
              <a:t>Obs!</a:t>
            </a:r>
          </a:p>
          <a:p>
            <a:pPr algn="ctr"/>
            <a:r>
              <a:rPr lang="sv-SE" sz="2200" b="1" dirty="0">
                <a:solidFill>
                  <a:schemeClr val="tx1"/>
                </a:solidFill>
              </a:rPr>
              <a:t>MUTE</a:t>
            </a:r>
          </a:p>
        </p:txBody>
      </p:sp>
    </p:spTree>
    <p:extLst>
      <p:ext uri="{BB962C8B-B14F-4D97-AF65-F5344CB8AC3E}">
        <p14:creationId xmlns:p14="http://schemas.microsoft.com/office/powerpoint/2010/main" val="2536353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45000"/>
          </a:schemeClr>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AA67CA9-F3E4-4918-8582-5870E429546B}"/>
              </a:ext>
            </a:extLst>
          </p:cNvPr>
          <p:cNvSpPr>
            <a:spLocks noGrp="1"/>
          </p:cNvSpPr>
          <p:nvPr>
            <p:ph type="title"/>
          </p:nvPr>
        </p:nvSpPr>
        <p:spPr>
          <a:xfrm>
            <a:off x="672029" y="589280"/>
            <a:ext cx="10906699" cy="1605280"/>
          </a:xfrm>
          <a:solidFill>
            <a:schemeClr val="accent6">
              <a:lumMod val="20000"/>
              <a:lumOff val="80000"/>
            </a:schemeClr>
          </a:solidFill>
          <a:effectLst>
            <a:outerShdw blurRad="50800" dist="38100" dir="2700000" algn="tl" rotWithShape="0">
              <a:prstClr val="black">
                <a:alpha val="40000"/>
              </a:prstClr>
            </a:outerShdw>
          </a:effectLst>
        </p:spPr>
        <p:txBody>
          <a:bodyPr/>
          <a:lstStyle/>
          <a:p>
            <a:pPr algn="ctr"/>
            <a:r>
              <a:rPr lang="sv-SE" dirty="0">
                <a:solidFill>
                  <a:schemeClr val="tx1">
                    <a:lumMod val="85000"/>
                    <a:lumOff val="15000"/>
                  </a:schemeClr>
                </a:solidFill>
                <a:latin typeface="Modern Love" panose="04090805081005020601" pitchFamily="82" charset="0"/>
              </a:rPr>
              <a:t>SYFTET MED DAGENS DISKUSSIONSTEMA</a:t>
            </a:r>
          </a:p>
        </p:txBody>
      </p:sp>
      <p:sp>
        <p:nvSpPr>
          <p:cNvPr id="3" name="Platshållare för innehåll 2">
            <a:extLst>
              <a:ext uri="{FF2B5EF4-FFF2-40B4-BE49-F238E27FC236}">
                <a16:creationId xmlns:a16="http://schemas.microsoft.com/office/drawing/2014/main" id="{DC21FE19-7A57-4B47-975D-D98044A43557}"/>
              </a:ext>
            </a:extLst>
          </p:cNvPr>
          <p:cNvSpPr>
            <a:spLocks noGrp="1"/>
          </p:cNvSpPr>
          <p:nvPr>
            <p:ph idx="1"/>
          </p:nvPr>
        </p:nvSpPr>
        <p:spPr>
          <a:xfrm>
            <a:off x="838200" y="2426647"/>
            <a:ext cx="10515600" cy="3860483"/>
          </a:xfrm>
          <a:solidFill>
            <a:schemeClr val="accent6">
              <a:lumMod val="20000"/>
              <a:lumOff val="80000"/>
              <a:alpha val="14000"/>
            </a:schemeClr>
          </a:solidFill>
          <a:effectLst/>
        </p:spPr>
        <p:txBody>
          <a:bodyPr/>
          <a:lstStyle/>
          <a:p>
            <a:pPr marL="0" indent="0">
              <a:buNone/>
            </a:pPr>
            <a:r>
              <a:rPr lang="sv-SE" dirty="0"/>
              <a:t>    </a:t>
            </a:r>
          </a:p>
          <a:p>
            <a:pPr marL="0" indent="0">
              <a:buNone/>
            </a:pPr>
            <a:endParaRPr lang="sv-SE" dirty="0"/>
          </a:p>
          <a:p>
            <a:pPr marL="0" indent="0" algn="ctr">
              <a:buNone/>
            </a:pPr>
            <a:r>
              <a:rPr lang="sv-SE" dirty="0"/>
              <a:t>  </a:t>
            </a:r>
          </a:p>
        </p:txBody>
      </p:sp>
      <p:sp>
        <p:nvSpPr>
          <p:cNvPr id="5" name="Moln 4">
            <a:extLst>
              <a:ext uri="{FF2B5EF4-FFF2-40B4-BE49-F238E27FC236}">
                <a16:creationId xmlns:a16="http://schemas.microsoft.com/office/drawing/2014/main" id="{C99C49DB-D0C2-4D81-AEDD-78AA5E4968D3}"/>
              </a:ext>
            </a:extLst>
          </p:cNvPr>
          <p:cNvSpPr/>
          <p:nvPr/>
        </p:nvSpPr>
        <p:spPr>
          <a:xfrm>
            <a:off x="2006600" y="2729000"/>
            <a:ext cx="8178800" cy="3558130"/>
          </a:xfrm>
          <a:prstGeom prst="cloud">
            <a:avLst/>
          </a:prstGeom>
          <a:gradFill flip="none" rotWithShape="1">
            <a:gsLst>
              <a:gs pos="0">
                <a:schemeClr val="accent6">
                  <a:lumMod val="20000"/>
                  <a:lumOff val="80000"/>
                  <a:shade val="30000"/>
                  <a:satMod val="115000"/>
                </a:schemeClr>
              </a:gs>
              <a:gs pos="50000">
                <a:schemeClr val="accent6">
                  <a:lumMod val="20000"/>
                  <a:lumOff val="80000"/>
                  <a:shade val="67500"/>
                  <a:satMod val="115000"/>
                </a:schemeClr>
              </a:gs>
              <a:gs pos="100000">
                <a:schemeClr val="accent6">
                  <a:lumMod val="20000"/>
                  <a:lumOff val="80000"/>
                  <a:shade val="100000"/>
                  <a:satMod val="115000"/>
                </a:schemeClr>
              </a:gs>
            </a:gsLst>
            <a:path path="circle">
              <a:fillToRect l="100000" t="100000"/>
            </a:path>
            <a:tileRect r="-100000" b="-100000"/>
          </a:gradFill>
          <a:ln>
            <a:solidFill>
              <a:schemeClr val="tx1"/>
            </a:solidFill>
          </a:ln>
          <a:effectLst>
            <a:glow rad="63500">
              <a:schemeClr val="tx1">
                <a:lumMod val="85000"/>
                <a:lumOff val="15000"/>
                <a:alpha val="40000"/>
              </a:schemeClr>
            </a:glow>
            <a:outerShdw blurRad="50800" dist="50800" dir="5400000" algn="ctr" rotWithShape="0">
              <a:schemeClr val="tx1">
                <a:lumMod val="85000"/>
                <a:lumOff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6" name="textruta 5">
            <a:extLst>
              <a:ext uri="{FF2B5EF4-FFF2-40B4-BE49-F238E27FC236}">
                <a16:creationId xmlns:a16="http://schemas.microsoft.com/office/drawing/2014/main" id="{0EDF7D69-C47C-4BBA-B97B-741B05FB508F}"/>
              </a:ext>
            </a:extLst>
          </p:cNvPr>
          <p:cNvSpPr txBox="1"/>
          <p:nvPr/>
        </p:nvSpPr>
        <p:spPr>
          <a:xfrm>
            <a:off x="3408710" y="3361490"/>
            <a:ext cx="5132208" cy="2246769"/>
          </a:xfrm>
          <a:prstGeom prst="rect">
            <a:avLst/>
          </a:prstGeom>
          <a:noFill/>
        </p:spPr>
        <p:txBody>
          <a:bodyPr wrap="square" rtlCol="0">
            <a:spAutoFit/>
          </a:bodyPr>
          <a:lstStyle/>
          <a:p>
            <a:pPr algn="ctr"/>
            <a:r>
              <a:rPr lang="sv-SE" sz="2800" dirty="0"/>
              <a:t>Att reflektera kring</a:t>
            </a:r>
          </a:p>
          <a:p>
            <a:pPr algn="ctr"/>
            <a:r>
              <a:rPr lang="sv-SE" sz="2800" dirty="0">
                <a:latin typeface="Modern Love" panose="04090805081005020601" pitchFamily="82" charset="0"/>
              </a:rPr>
              <a:t>BARNS MOTORISKA UTVECKLING</a:t>
            </a:r>
          </a:p>
          <a:p>
            <a:pPr algn="ctr"/>
            <a:r>
              <a:rPr lang="sv-SE" sz="2800" dirty="0"/>
              <a:t>- Individuella förutsättningar &amp; miljöns betydelse</a:t>
            </a:r>
          </a:p>
        </p:txBody>
      </p:sp>
      <p:pic>
        <p:nvPicPr>
          <p:cNvPr id="7" name="Ljud 6">
            <a:hlinkClick r:id="" action="ppaction://media"/>
            <a:extLst>
              <a:ext uri="{FF2B5EF4-FFF2-40B4-BE49-F238E27FC236}">
                <a16:creationId xmlns:a16="http://schemas.microsoft.com/office/drawing/2014/main" id="{BE0BD3CD-A9CA-43AF-BD42-0F0C5FC1332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46211" y="5760720"/>
            <a:ext cx="901949" cy="881380"/>
          </a:xfrm>
          <a:prstGeom prst="rect">
            <a:avLst/>
          </a:prstGeom>
        </p:spPr>
      </p:pic>
    </p:spTree>
    <p:extLst>
      <p:ext uri="{BB962C8B-B14F-4D97-AF65-F5344CB8AC3E}">
        <p14:creationId xmlns:p14="http://schemas.microsoft.com/office/powerpoint/2010/main" val="1572896720"/>
      </p:ext>
    </p:extLst>
  </p:cSld>
  <p:clrMapOvr>
    <a:masterClrMapping/>
  </p:clrMapOvr>
  <mc:AlternateContent xmlns:mc="http://schemas.openxmlformats.org/markup-compatibility/2006" xmlns:p14="http://schemas.microsoft.com/office/powerpoint/2010/main">
    <mc:Choice Requires="p14">
      <p:transition spd="slow" p14:dur="2000" advTm="172882"/>
    </mc:Choice>
    <mc:Fallback xmlns="">
      <p:transition spd="slow" advTm="1728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45000"/>
          </a:schemeClr>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45E219B-E1A6-45CC-B93E-B1A5521178D1}"/>
              </a:ext>
            </a:extLst>
          </p:cNvPr>
          <p:cNvSpPr>
            <a:spLocks noGrp="1"/>
          </p:cNvSpPr>
          <p:nvPr>
            <p:ph type="title"/>
          </p:nvPr>
        </p:nvSpPr>
        <p:spPr>
          <a:xfrm>
            <a:off x="838200" y="365126"/>
            <a:ext cx="10515600" cy="1045220"/>
          </a:xfrm>
        </p:spPr>
        <p:txBody>
          <a:bodyPr>
            <a:normAutofit/>
          </a:bodyPr>
          <a:lstStyle/>
          <a:p>
            <a:pPr algn="ctr"/>
            <a:r>
              <a:rPr lang="sv-SE" sz="4800" dirty="0">
                <a:latin typeface="Modern Love" panose="04090805081005020601" pitchFamily="82" charset="0"/>
              </a:rPr>
              <a:t>MILSTOLPAR?</a:t>
            </a:r>
          </a:p>
        </p:txBody>
      </p:sp>
      <p:pic>
        <p:nvPicPr>
          <p:cNvPr id="4" name="Bild 1" descr="Visa källbilden">
            <a:extLst>
              <a:ext uri="{FF2B5EF4-FFF2-40B4-BE49-F238E27FC236}">
                <a16:creationId xmlns:a16="http://schemas.microsoft.com/office/drawing/2014/main" id="{AC0B7949-7C8A-483D-ADD6-6B110DB8C0C2}"/>
              </a:ext>
            </a:extLst>
          </p:cNvPr>
          <p:cNvPicPr>
            <a:picLocks noGrp="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1565329" y="1518834"/>
            <a:ext cx="8772039" cy="4974041"/>
          </a:xfrm>
          <a:prstGeom prst="rect">
            <a:avLst/>
          </a:prstGeom>
          <a:noFill/>
          <a:ln>
            <a:noFill/>
          </a:ln>
          <a:effectLst>
            <a:outerShdw blurRad="50800" dist="38100" dir="2700000" algn="tl" rotWithShape="0">
              <a:prstClr val="black">
                <a:alpha val="40000"/>
              </a:prstClr>
            </a:outerShdw>
          </a:effectLst>
        </p:spPr>
      </p:pic>
      <p:pic>
        <p:nvPicPr>
          <p:cNvPr id="7" name="Ljud 6">
            <a:hlinkClick r:id="" action="ppaction://media"/>
            <a:extLst>
              <a:ext uri="{FF2B5EF4-FFF2-40B4-BE49-F238E27FC236}">
                <a16:creationId xmlns:a16="http://schemas.microsoft.com/office/drawing/2014/main" id="{0F0DAD0C-0E86-41EF-A1C9-DFA9E6A1BCE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86160" y="5852160"/>
            <a:ext cx="789940" cy="789940"/>
          </a:xfrm>
          <a:prstGeom prst="rect">
            <a:avLst/>
          </a:prstGeom>
        </p:spPr>
      </p:pic>
    </p:spTree>
    <p:extLst>
      <p:ext uri="{BB962C8B-B14F-4D97-AF65-F5344CB8AC3E}">
        <p14:creationId xmlns:p14="http://schemas.microsoft.com/office/powerpoint/2010/main" val="3651534506"/>
      </p:ext>
    </p:extLst>
  </p:cSld>
  <p:clrMapOvr>
    <a:masterClrMapping/>
  </p:clrMapOvr>
  <mc:AlternateContent xmlns:mc="http://schemas.openxmlformats.org/markup-compatibility/2006" xmlns:p14="http://schemas.microsoft.com/office/powerpoint/2010/main">
    <mc:Choice Requires="p14">
      <p:transition spd="slow" p14:dur="2000" advTm="243288"/>
    </mc:Choice>
    <mc:Fallback xmlns="">
      <p:transition spd="slow" advTm="2432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mute="1"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4EA1EBA-3864-4BFB-8676-9311F9425679}"/>
              </a:ext>
            </a:extLst>
          </p:cNvPr>
          <p:cNvSpPr>
            <a:spLocks noGrp="1"/>
          </p:cNvSpPr>
          <p:nvPr>
            <p:ph type="title"/>
          </p:nvPr>
        </p:nvSpPr>
        <p:spPr>
          <a:xfrm>
            <a:off x="-433952" y="883404"/>
            <a:ext cx="7330699" cy="1875295"/>
          </a:xfrm>
        </p:spPr>
        <p:txBody>
          <a:bodyPr vert="horz" lIns="91440" tIns="45720" rIns="91440" bIns="45720" rtlCol="0" anchor="t">
            <a:normAutofit fontScale="90000"/>
          </a:bodyPr>
          <a:lstStyle/>
          <a:p>
            <a:pPr algn="ctr"/>
            <a:r>
              <a:rPr lang="sv-SE" sz="5300" dirty="0">
                <a:latin typeface="Modern Love" panose="04090805081005020601" pitchFamily="82" charset="0"/>
              </a:rPr>
              <a:t>VAD ÄR EN UTVECKLANDE MILJÖ?</a:t>
            </a:r>
            <a:br>
              <a:rPr lang="sv-SE" dirty="0">
                <a:latin typeface="Modern Love" panose="04090805081005020601" pitchFamily="82" charset="0"/>
              </a:rPr>
            </a:br>
            <a:endParaRPr lang="en-US" sz="4800" dirty="0">
              <a:latin typeface="Modern Love" panose="04090805081005020601" pitchFamily="82" charset="0"/>
            </a:endParaRPr>
          </a:p>
        </p:txBody>
      </p:sp>
      <p:sp>
        <p:nvSpPr>
          <p:cNvPr id="9" name="Freeform: Shape 8">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latshållare för innehåll 3" descr="En bild som visar person, inomhus, baby, säng&#10;&#10;Automatiskt genererad beskrivning">
            <a:extLst>
              <a:ext uri="{FF2B5EF4-FFF2-40B4-BE49-F238E27FC236}">
                <a16:creationId xmlns:a16="http://schemas.microsoft.com/office/drawing/2014/main" id="{A24A0E94-95D4-4C16-89C1-23C50A37C986}"/>
              </a:ext>
            </a:extLst>
          </p:cNvPr>
          <p:cNvPicPr>
            <a:picLocks noGrp="1" noChangeAspect="1"/>
          </p:cNvPicPr>
          <p:nvPr>
            <p:ph idx="1"/>
          </p:nvPr>
        </p:nvPicPr>
        <p:blipFill rotWithShape="1">
          <a:blip r:embed="rId5"/>
          <a:srcRect t="5177" r="1" b="27302"/>
          <a:stretch/>
        </p:blipFill>
        <p:spPr>
          <a:xfrm>
            <a:off x="6021086" y="544775"/>
            <a:ext cx="6170914" cy="6313225"/>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sp>
        <p:nvSpPr>
          <p:cNvPr id="6" name="textruta 5">
            <a:extLst>
              <a:ext uri="{FF2B5EF4-FFF2-40B4-BE49-F238E27FC236}">
                <a16:creationId xmlns:a16="http://schemas.microsoft.com/office/drawing/2014/main" id="{1A96BC64-104B-425C-BC9C-FA909FD6EBBA}"/>
              </a:ext>
            </a:extLst>
          </p:cNvPr>
          <p:cNvSpPr txBox="1"/>
          <p:nvPr/>
        </p:nvSpPr>
        <p:spPr>
          <a:xfrm>
            <a:off x="1665680" y="2964119"/>
            <a:ext cx="3131433" cy="369332"/>
          </a:xfrm>
          <a:prstGeom prst="rect">
            <a:avLst/>
          </a:prstGeom>
          <a:noFill/>
        </p:spPr>
        <p:txBody>
          <a:bodyPr wrap="square" rtlCol="0">
            <a:spAutoFit/>
          </a:bodyPr>
          <a:lstStyle/>
          <a:p>
            <a:r>
              <a:rPr lang="sv-SE" b="1" i="1" dirty="0">
                <a:solidFill>
                  <a:schemeClr val="accent6">
                    <a:lumMod val="20000"/>
                    <a:lumOff val="80000"/>
                  </a:schemeClr>
                </a:solidFill>
                <a:hlinkClick r:id="rId6">
                  <a:extLst>
                    <a:ext uri="{A12FA001-AC4F-418D-AE19-62706E023703}">
                      <ahyp:hlinkClr xmlns:ahyp="http://schemas.microsoft.com/office/drawing/2018/hyperlinkcolor" val="tx"/>
                    </a:ext>
                  </a:extLst>
                </a:hlinkClick>
              </a:rPr>
              <a:t>Barnsäkerhet</a:t>
            </a:r>
            <a:r>
              <a:rPr lang="sv-SE" dirty="0">
                <a:solidFill>
                  <a:schemeClr val="accent6">
                    <a:lumMod val="20000"/>
                    <a:lumOff val="80000"/>
                  </a:schemeClr>
                </a:solidFill>
                <a:hlinkClick r:id="rId6">
                  <a:extLst>
                    <a:ext uri="{A12FA001-AC4F-418D-AE19-62706E023703}">
                      <ahyp:hlinkClr xmlns:ahyp="http://schemas.microsoft.com/office/drawing/2018/hyperlinkcolor" val="tx"/>
                    </a:ext>
                  </a:extLst>
                </a:hlinkClick>
              </a:rPr>
              <a:t> </a:t>
            </a:r>
            <a:r>
              <a:rPr lang="sv-SE" b="1" i="1" dirty="0">
                <a:solidFill>
                  <a:schemeClr val="accent6">
                    <a:lumMod val="20000"/>
                    <a:lumOff val="80000"/>
                  </a:schemeClr>
                </a:solidFill>
                <a:hlinkClick r:id="rId6">
                  <a:extLst>
                    <a:ext uri="{A12FA001-AC4F-418D-AE19-62706E023703}">
                      <ahyp:hlinkClr xmlns:ahyp="http://schemas.microsoft.com/office/drawing/2018/hyperlinkcolor" val="tx"/>
                    </a:ext>
                  </a:extLst>
                </a:hlinkClick>
              </a:rPr>
              <a:t>0–6 år</a:t>
            </a:r>
            <a:r>
              <a:rPr lang="sv-SE" dirty="0">
                <a:solidFill>
                  <a:schemeClr val="accent6">
                    <a:lumMod val="20000"/>
                    <a:lumOff val="80000"/>
                  </a:schemeClr>
                </a:solidFill>
                <a:hlinkClick r:id="rId6">
                  <a:extLst>
                    <a:ext uri="{A12FA001-AC4F-418D-AE19-62706E023703}">
                      <ahyp:hlinkClr xmlns:ahyp="http://schemas.microsoft.com/office/drawing/2018/hyperlinkcolor" val="tx"/>
                    </a:ext>
                  </a:extLst>
                </a:hlinkClick>
              </a:rPr>
              <a:t> </a:t>
            </a:r>
            <a:endParaRPr lang="sv-SE" dirty="0">
              <a:solidFill>
                <a:schemeClr val="accent6">
                  <a:lumMod val="20000"/>
                  <a:lumOff val="80000"/>
                </a:schemeClr>
              </a:solidFill>
            </a:endParaRPr>
          </a:p>
        </p:txBody>
      </p:sp>
      <p:sp>
        <p:nvSpPr>
          <p:cNvPr id="10" name="Figur 2">
            <a:extLst>
              <a:ext uri="{FF2B5EF4-FFF2-40B4-BE49-F238E27FC236}">
                <a16:creationId xmlns:a16="http://schemas.microsoft.com/office/drawing/2014/main" id="{42EC7B1B-4451-4025-B500-DDCDC1785EAD}"/>
              </a:ext>
            </a:extLst>
          </p:cNvPr>
          <p:cNvSpPr>
            <a:spLocks noChangeArrowheads="1"/>
          </p:cNvSpPr>
          <p:nvPr/>
        </p:nvSpPr>
        <p:spPr bwMode="auto">
          <a:xfrm rot="5400000">
            <a:off x="2124638" y="2912315"/>
            <a:ext cx="1500594" cy="4231036"/>
          </a:xfrm>
          <a:prstGeom prst="roundRect">
            <a:avLst>
              <a:gd name="adj" fmla="val 13032"/>
            </a:avLst>
          </a:prstGeom>
          <a:solidFill>
            <a:schemeClr val="accent6">
              <a:lumMod val="75000"/>
            </a:schemeClr>
          </a:solidFill>
          <a:ln>
            <a:solidFill>
              <a:schemeClr val="accent6">
                <a:lumMod val="20000"/>
                <a:lumOff val="80000"/>
              </a:schemeClr>
            </a:solidFill>
          </a:ln>
        </p:spPr>
        <p:txBody>
          <a:bodyPr rot="0" vert="horz" wrap="square" lIns="91440" tIns="45720" rIns="91440" bIns="45720" anchor="ctr" anchorCtr="0" upright="1">
            <a:noAutofit/>
          </a:bodyPr>
          <a:lstStyle/>
          <a:p>
            <a:pPr algn="ctr">
              <a:lnSpc>
                <a:spcPct val="125000"/>
              </a:lnSpc>
              <a:spcAft>
                <a:spcPts val="800"/>
              </a:spcAft>
            </a:pPr>
            <a:r>
              <a:rPr lang="sv-SE" sz="12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a:t>
            </a:r>
            <a:r>
              <a:rPr lang="sv-SE" sz="1400"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Barn har rätt till liv, hälsa och utveckling”</a:t>
            </a:r>
            <a:endParaRPr lang="sv-SE" sz="1050" dirty="0">
              <a:effectLst/>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25000"/>
              </a:lnSpc>
              <a:spcAft>
                <a:spcPts val="800"/>
              </a:spcAft>
            </a:pPr>
            <a:r>
              <a:rPr lang="sv-SE" sz="900"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Barnkonventionen artikel 6</a:t>
            </a:r>
            <a:endParaRPr lang="sv-SE" sz="105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2" name="Inspelat ljud">
            <a:hlinkClick r:id="" action="ppaction://media"/>
            <a:extLst>
              <a:ext uri="{FF2B5EF4-FFF2-40B4-BE49-F238E27FC236}">
                <a16:creationId xmlns:a16="http://schemas.microsoft.com/office/drawing/2014/main" id="{FE1792B3-B95A-419D-BD2C-B4E07F79D25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535312" y="5953766"/>
            <a:ext cx="703146" cy="703146"/>
          </a:xfrm>
          <a:prstGeom prst="rect">
            <a:avLst/>
          </a:prstGeom>
        </p:spPr>
      </p:pic>
    </p:spTree>
    <p:extLst>
      <p:ext uri="{BB962C8B-B14F-4D97-AF65-F5344CB8AC3E}">
        <p14:creationId xmlns:p14="http://schemas.microsoft.com/office/powerpoint/2010/main" val="27889411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45542"/>
    </mc:Choice>
    <mc:Fallback xmlns="">
      <p:transition spd="slow" advTm="4554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852"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45000"/>
          </a:schemeClr>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ubrik 3">
            <a:extLst>
              <a:ext uri="{FF2B5EF4-FFF2-40B4-BE49-F238E27FC236}">
                <a16:creationId xmlns:a16="http://schemas.microsoft.com/office/drawing/2014/main" id="{A030FD3E-E5A3-4D20-AFBE-014EBA4D25E7}"/>
              </a:ext>
            </a:extLst>
          </p:cNvPr>
          <p:cNvSpPr>
            <a:spLocks noGrp="1"/>
          </p:cNvSpPr>
          <p:nvPr>
            <p:ph type="title"/>
          </p:nvPr>
        </p:nvSpPr>
        <p:spPr>
          <a:xfrm>
            <a:off x="217714" y="2844800"/>
            <a:ext cx="3519675" cy="1320800"/>
          </a:xfrm>
          <a:effectLst>
            <a:outerShdw blurRad="50800" dist="38100" dir="2700000" algn="tl" rotWithShape="0">
              <a:prstClr val="black">
                <a:alpha val="40000"/>
              </a:prstClr>
            </a:outerShdw>
          </a:effectLst>
        </p:spPr>
        <p:txBody>
          <a:bodyPr anchor="t">
            <a:normAutofit/>
          </a:bodyPr>
          <a:lstStyle/>
          <a:p>
            <a:pPr algn="ctr"/>
            <a:r>
              <a:rPr lang="sv-SE" sz="4000" dirty="0">
                <a:solidFill>
                  <a:srgbClr val="FFFFFF"/>
                </a:solidFill>
                <a:latin typeface="Modern Love" panose="04090805081005020601" pitchFamily="82" charset="0"/>
              </a:rPr>
              <a:t>DISKUSSIONS</a:t>
            </a:r>
            <a:br>
              <a:rPr lang="sv-SE" sz="4000" dirty="0">
                <a:solidFill>
                  <a:srgbClr val="FFFFFF"/>
                </a:solidFill>
                <a:latin typeface="Modern Love" panose="04090805081005020601" pitchFamily="82" charset="0"/>
              </a:rPr>
            </a:br>
            <a:r>
              <a:rPr lang="sv-SE" sz="4000" dirty="0">
                <a:solidFill>
                  <a:srgbClr val="FFFFFF"/>
                </a:solidFill>
                <a:latin typeface="Modern Love" panose="04090805081005020601" pitchFamily="82" charset="0"/>
              </a:rPr>
              <a:t>FRÅGOR</a:t>
            </a:r>
          </a:p>
        </p:txBody>
      </p:sp>
      <p:sp>
        <p:nvSpPr>
          <p:cNvPr id="5" name="Platshållare för innehåll 4">
            <a:extLst>
              <a:ext uri="{FF2B5EF4-FFF2-40B4-BE49-F238E27FC236}">
                <a16:creationId xmlns:a16="http://schemas.microsoft.com/office/drawing/2014/main" id="{2D74A5F2-159C-4CD2-9862-4FD7D5BA46AC}"/>
              </a:ext>
            </a:extLst>
          </p:cNvPr>
          <p:cNvSpPr>
            <a:spLocks noGrp="1"/>
          </p:cNvSpPr>
          <p:nvPr>
            <p:ph sz="half" idx="1"/>
          </p:nvPr>
        </p:nvSpPr>
        <p:spPr>
          <a:xfrm>
            <a:off x="4380855" y="121186"/>
            <a:ext cx="3749015" cy="6439270"/>
          </a:xfrm>
        </p:spPr>
        <p:txBody>
          <a:bodyPr>
            <a:normAutofit fontScale="47500" lnSpcReduction="20000"/>
          </a:bodyPr>
          <a:lstStyle/>
          <a:p>
            <a:pPr marL="0" indent="0" algn="ctr">
              <a:buNone/>
            </a:pPr>
            <a:endParaRPr lang="sv-SE" sz="3800" dirty="0"/>
          </a:p>
          <a:p>
            <a:pPr marL="0" indent="0" algn="ctr">
              <a:buNone/>
            </a:pPr>
            <a:endParaRPr lang="sv-SE" sz="5100" dirty="0"/>
          </a:p>
          <a:p>
            <a:pPr lvl="0" algn="ctr"/>
            <a:r>
              <a:rPr lang="sv-SE" sz="5100" dirty="0"/>
              <a:t>Vad väcker ditt barns intresse och hur visar barnet det?</a:t>
            </a:r>
          </a:p>
          <a:p>
            <a:pPr lvl="0" algn="ctr"/>
            <a:endParaRPr lang="sv-SE" sz="5100" dirty="0"/>
          </a:p>
          <a:p>
            <a:pPr lvl="0" algn="ctr"/>
            <a:r>
              <a:rPr lang="sv-SE" sz="5100" dirty="0"/>
              <a:t>Hur påverkar den motoriska förmågan barns utveckling?</a:t>
            </a:r>
          </a:p>
          <a:p>
            <a:pPr lvl="0" algn="ctr"/>
            <a:endParaRPr lang="sv-SE" sz="5100" dirty="0"/>
          </a:p>
          <a:p>
            <a:pPr lvl="0" algn="ctr"/>
            <a:r>
              <a:rPr lang="sv-SE" sz="5100" dirty="0"/>
              <a:t>Vad är en utvecklande miljö?</a:t>
            </a:r>
          </a:p>
          <a:p>
            <a:pPr lvl="0" algn="ctr"/>
            <a:endParaRPr lang="sv-SE" sz="5100" dirty="0"/>
          </a:p>
          <a:p>
            <a:pPr algn="ctr"/>
            <a:r>
              <a:rPr lang="sv-SE" sz="5100" dirty="0"/>
              <a:t>Hur ser ni på er roll som barnets trygghet mot faror? </a:t>
            </a:r>
          </a:p>
          <a:p>
            <a:pPr algn="ctr"/>
            <a:endParaRPr lang="sv-SE" sz="3000" dirty="0"/>
          </a:p>
          <a:p>
            <a:pPr marL="0" indent="0" algn="ctr">
              <a:buNone/>
            </a:pPr>
            <a:endParaRPr lang="sv-SE" sz="2000" dirty="0"/>
          </a:p>
          <a:p>
            <a:pPr algn="ctr"/>
            <a:endParaRPr lang="sv-SE" sz="1400" dirty="0"/>
          </a:p>
          <a:p>
            <a:pPr marL="0" indent="0" algn="ctr">
              <a:buNone/>
            </a:pPr>
            <a:r>
              <a:rPr lang="sv-SE" dirty="0"/>
              <a:t> </a:t>
            </a:r>
          </a:p>
          <a:p>
            <a:pPr marL="0" indent="0" algn="ctr">
              <a:buNone/>
            </a:pPr>
            <a:endParaRPr lang="sv-SE" sz="2000" dirty="0"/>
          </a:p>
          <a:p>
            <a:endParaRPr lang="sv-SE" sz="2600" dirty="0"/>
          </a:p>
          <a:p>
            <a:pPr marL="0" indent="0">
              <a:buNone/>
            </a:pPr>
            <a:endParaRPr lang="sv-SE" sz="2400" b="1" dirty="0"/>
          </a:p>
        </p:txBody>
      </p:sp>
      <p:cxnSp>
        <p:nvCxnSpPr>
          <p:cNvPr id="27" name="Straight Connector 26">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Platshållare för innehåll 5">
            <a:extLst>
              <a:ext uri="{FF2B5EF4-FFF2-40B4-BE49-F238E27FC236}">
                <a16:creationId xmlns:a16="http://schemas.microsoft.com/office/drawing/2014/main" id="{9805A9FF-FC78-42E1-8271-DC2F33558187}"/>
              </a:ext>
            </a:extLst>
          </p:cNvPr>
          <p:cNvSpPr>
            <a:spLocks noGrp="1"/>
          </p:cNvSpPr>
          <p:nvPr>
            <p:ph sz="half" idx="2"/>
          </p:nvPr>
        </p:nvSpPr>
        <p:spPr>
          <a:xfrm>
            <a:off x="8451604" y="121186"/>
            <a:ext cx="3427274" cy="6555036"/>
          </a:xfrm>
        </p:spPr>
        <p:txBody>
          <a:bodyPr>
            <a:noAutofit/>
          </a:bodyPr>
          <a:lstStyle/>
          <a:p>
            <a:pPr marL="0" lvl="0" indent="0" algn="ctr">
              <a:buNone/>
            </a:pPr>
            <a:endParaRPr lang="sv-SE" sz="2400" dirty="0"/>
          </a:p>
          <a:p>
            <a:pPr lvl="0" algn="ctr"/>
            <a:r>
              <a:rPr lang="sv-SE" sz="2400" dirty="0"/>
              <a:t>Hur kan man göra hemmet till en säker plats för barnet att utforska? </a:t>
            </a:r>
          </a:p>
          <a:p>
            <a:pPr marL="0" lvl="0" indent="0" algn="ctr">
              <a:buNone/>
            </a:pPr>
            <a:endParaRPr lang="sv-SE" sz="2400" dirty="0"/>
          </a:p>
          <a:p>
            <a:pPr algn="ctr"/>
            <a:r>
              <a:rPr lang="sv-SE" sz="2400" b="0" i="0" dirty="0">
                <a:solidFill>
                  <a:srgbClr val="1E1E1E"/>
                </a:solidFill>
                <a:effectLst/>
              </a:rPr>
              <a:t>Vad i barnets utveckling kan vara utmanande för dig, vid den här tidpunkten?</a:t>
            </a:r>
          </a:p>
          <a:p>
            <a:pPr marL="0" lvl="0" indent="0" algn="ctr">
              <a:buNone/>
            </a:pPr>
            <a:endParaRPr lang="sv-SE" sz="2400" dirty="0"/>
          </a:p>
          <a:p>
            <a:pPr lvl="0" algn="ctr"/>
            <a:r>
              <a:rPr lang="sv-SE" sz="2400" dirty="0"/>
              <a:t>Vilka lekar är spännande för barnet just nu? </a:t>
            </a:r>
          </a:p>
          <a:p>
            <a:pPr lvl="0" algn="ctr"/>
            <a:endParaRPr lang="sv-SE" sz="2400" dirty="0"/>
          </a:p>
          <a:p>
            <a:pPr algn="ctr"/>
            <a:r>
              <a:rPr lang="sv-SE" sz="2400" dirty="0"/>
              <a:t>Hur transporterar ni er?</a:t>
            </a:r>
          </a:p>
          <a:p>
            <a:pPr marL="0" indent="0" algn="ctr">
              <a:buNone/>
            </a:pPr>
            <a:endParaRPr lang="sv-SE" dirty="0"/>
          </a:p>
          <a:p>
            <a:pPr algn="ctr"/>
            <a:endParaRPr lang="sv-SE" dirty="0"/>
          </a:p>
          <a:p>
            <a:pPr marL="0" indent="0">
              <a:buNone/>
            </a:pPr>
            <a:endParaRPr lang="sv-SE" sz="2000" dirty="0"/>
          </a:p>
          <a:p>
            <a:pPr marL="0" indent="0">
              <a:buNone/>
            </a:pPr>
            <a:endParaRPr lang="sv-SE" sz="1800" b="1" dirty="0"/>
          </a:p>
          <a:p>
            <a:pPr marL="0" indent="0">
              <a:buNone/>
            </a:pPr>
            <a:endParaRPr lang="sv-SE" sz="2000" dirty="0"/>
          </a:p>
          <a:p>
            <a:pPr marL="0" indent="0">
              <a:buNone/>
            </a:pPr>
            <a:endParaRPr lang="sv-SE" sz="2000" dirty="0"/>
          </a:p>
        </p:txBody>
      </p:sp>
    </p:spTree>
    <p:extLst>
      <p:ext uri="{BB962C8B-B14F-4D97-AF65-F5344CB8AC3E}">
        <p14:creationId xmlns:p14="http://schemas.microsoft.com/office/powerpoint/2010/main" val="17050392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29000"/>
          </a:schemeClr>
        </a:solidFill>
        <a:effectLst/>
      </p:bgPr>
    </p:bg>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FDB76DCD-A4AE-474B-AFC7-D5280E8BEF6B}"/>
              </a:ext>
            </a:extLst>
          </p:cNvPr>
          <p:cNvSpPr>
            <a:spLocks noGrp="1"/>
          </p:cNvSpPr>
          <p:nvPr>
            <p:ph type="title"/>
          </p:nvPr>
        </p:nvSpPr>
        <p:spPr>
          <a:xfrm>
            <a:off x="838200" y="1260475"/>
            <a:ext cx="10515600" cy="1325563"/>
          </a:xfrm>
          <a:solidFill>
            <a:schemeClr val="accent6">
              <a:lumMod val="20000"/>
              <a:lumOff val="80000"/>
            </a:schemeClr>
          </a:solidFill>
          <a:effectLst>
            <a:outerShdw blurRad="50800" dist="38100" dir="2700000" algn="tl" rotWithShape="0">
              <a:prstClr val="black">
                <a:alpha val="40000"/>
              </a:prstClr>
            </a:outerShdw>
          </a:effectLst>
        </p:spPr>
        <p:txBody>
          <a:bodyPr/>
          <a:lstStyle/>
          <a:p>
            <a:pPr algn="ctr"/>
            <a:r>
              <a:rPr lang="sv-SE" dirty="0">
                <a:effectLst>
                  <a:outerShdw blurRad="38100" dist="38100" dir="2700000" algn="tl">
                    <a:srgbClr val="000000">
                      <a:alpha val="43137"/>
                    </a:srgbClr>
                  </a:outerShdw>
                </a:effectLst>
                <a:latin typeface="Modern Love" panose="04090805081005020601" pitchFamily="82" charset="0"/>
              </a:rPr>
              <a:t>SAMMANFATTNING &amp; AVSLUTNING</a:t>
            </a:r>
          </a:p>
        </p:txBody>
      </p:sp>
      <p:sp>
        <p:nvSpPr>
          <p:cNvPr id="6" name="Platshållare för innehåll 5">
            <a:extLst>
              <a:ext uri="{FF2B5EF4-FFF2-40B4-BE49-F238E27FC236}">
                <a16:creationId xmlns:a16="http://schemas.microsoft.com/office/drawing/2014/main" id="{9330951D-5771-4A4B-B4CE-9B4256A4F1CC}"/>
              </a:ext>
            </a:extLst>
          </p:cNvPr>
          <p:cNvSpPr>
            <a:spLocks noGrp="1"/>
          </p:cNvSpPr>
          <p:nvPr>
            <p:ph idx="1"/>
          </p:nvPr>
        </p:nvSpPr>
        <p:spPr>
          <a:xfrm>
            <a:off x="838200" y="2800349"/>
            <a:ext cx="10515600" cy="3814763"/>
          </a:xfrm>
        </p:spPr>
        <p:txBody>
          <a:bodyPr>
            <a:normAutofit/>
          </a:bodyPr>
          <a:lstStyle/>
          <a:p>
            <a:pPr algn="ctr"/>
            <a:endParaRPr lang="sv-SE" sz="4800" dirty="0"/>
          </a:p>
          <a:p>
            <a:pPr marL="0" indent="0" algn="ctr">
              <a:buNone/>
            </a:pPr>
            <a:r>
              <a:rPr lang="sv-SE" sz="4400" dirty="0"/>
              <a:t>Tankar att ta med till nästa träff?</a:t>
            </a:r>
          </a:p>
          <a:p>
            <a:pPr marL="0" indent="0" algn="ctr">
              <a:buNone/>
            </a:pPr>
            <a:endParaRPr lang="sv-SE" sz="800" dirty="0"/>
          </a:p>
          <a:p>
            <a:pPr marL="0" indent="0" algn="ctr">
              <a:buNone/>
            </a:pPr>
            <a:r>
              <a:rPr lang="sv-SE" sz="4400" dirty="0"/>
              <a:t>Tema inför nästa träff?</a:t>
            </a:r>
          </a:p>
          <a:p>
            <a:pPr marL="0" indent="0" algn="ctr">
              <a:buNone/>
            </a:pPr>
            <a:endParaRPr lang="sv-SE" sz="4800" dirty="0"/>
          </a:p>
        </p:txBody>
      </p:sp>
    </p:spTree>
    <p:extLst>
      <p:ext uri="{BB962C8B-B14F-4D97-AF65-F5344CB8AC3E}">
        <p14:creationId xmlns:p14="http://schemas.microsoft.com/office/powerpoint/2010/main" val="15013996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3FBF0E8-9296-43A4-8208-165DD6A1AECC}"/>
              </a:ext>
            </a:extLst>
          </p:cNvPr>
          <p:cNvSpPr>
            <a:spLocks noGrp="1"/>
          </p:cNvSpPr>
          <p:nvPr>
            <p:ph type="title"/>
          </p:nvPr>
        </p:nvSpPr>
        <p:spPr>
          <a:xfrm>
            <a:off x="801098" y="1396289"/>
            <a:ext cx="5277333" cy="1325563"/>
          </a:xfrm>
        </p:spPr>
        <p:txBody>
          <a:bodyPr>
            <a:normAutofit/>
          </a:bodyPr>
          <a:lstStyle/>
          <a:p>
            <a:r>
              <a:rPr lang="sv-SE" b="1" dirty="0">
                <a:latin typeface="Modern Love" panose="04090805081005020601" pitchFamily="82" charset="0"/>
              </a:rPr>
              <a:t>FÖR DIG SOM VILL VETA MER</a:t>
            </a:r>
          </a:p>
        </p:txBody>
      </p:sp>
      <p:sp>
        <p:nvSpPr>
          <p:cNvPr id="3" name="Platshållare för innehåll 2">
            <a:extLst>
              <a:ext uri="{FF2B5EF4-FFF2-40B4-BE49-F238E27FC236}">
                <a16:creationId xmlns:a16="http://schemas.microsoft.com/office/drawing/2014/main" id="{BC55353B-5B25-4EE5-9449-AC42750C6290}"/>
              </a:ext>
            </a:extLst>
          </p:cNvPr>
          <p:cNvSpPr>
            <a:spLocks noGrp="1"/>
          </p:cNvSpPr>
          <p:nvPr>
            <p:ph idx="1"/>
          </p:nvPr>
        </p:nvSpPr>
        <p:spPr>
          <a:xfrm>
            <a:off x="805543" y="2871982"/>
            <a:ext cx="4558309" cy="3181684"/>
          </a:xfrm>
        </p:spPr>
        <p:txBody>
          <a:bodyPr anchor="t">
            <a:normAutofit/>
          </a:bodyPr>
          <a:lstStyle/>
          <a:p>
            <a:pPr lvl="0"/>
            <a:endParaRPr lang="sv-SE" sz="1100" u="sng" dirty="0">
              <a:hlinkClick r:id="rId3"/>
            </a:endParaRPr>
          </a:p>
          <a:p>
            <a:pPr lvl="0"/>
            <a:r>
              <a:rPr lang="sv-SE" sz="1100" u="sng" dirty="0">
                <a:hlinkClick r:id="rId3"/>
              </a:rPr>
              <a:t>Hälsa och utveckling</a:t>
            </a:r>
            <a:r>
              <a:rPr lang="sv-SE" sz="1100" dirty="0"/>
              <a:t>, Rikshandboken för barnhälsovård</a:t>
            </a:r>
            <a:br>
              <a:rPr lang="sv-SE" sz="1100" dirty="0"/>
            </a:br>
            <a:endParaRPr lang="sv-SE" sz="1100" dirty="0"/>
          </a:p>
          <a:p>
            <a:pPr lvl="0"/>
            <a:r>
              <a:rPr lang="sv-SE" sz="1100" u="sng" dirty="0">
                <a:hlinkClick r:id="rId4"/>
              </a:rPr>
              <a:t>Barnsäkerhet,</a:t>
            </a:r>
            <a:r>
              <a:rPr lang="sv-SE" sz="1100" dirty="0"/>
              <a:t> Rikshandboken för barnhälsovård</a:t>
            </a:r>
            <a:br>
              <a:rPr lang="sv-SE" sz="1100" dirty="0"/>
            </a:br>
            <a:endParaRPr lang="sv-SE" sz="1100" dirty="0"/>
          </a:p>
          <a:p>
            <a:pPr lvl="0"/>
            <a:r>
              <a:rPr lang="sv-SE" sz="1100" u="sng" dirty="0">
                <a:hlinkClick r:id="rId5"/>
              </a:rPr>
              <a:t>Barnets utveckling 0–6 månader</a:t>
            </a:r>
            <a:r>
              <a:rPr lang="sv-SE" sz="1100" dirty="0"/>
              <a:t>, 1177.se</a:t>
            </a:r>
            <a:br>
              <a:rPr lang="sv-SE" sz="1100" dirty="0"/>
            </a:br>
            <a:endParaRPr lang="sv-SE" sz="1100" dirty="0"/>
          </a:p>
          <a:p>
            <a:pPr lvl="0"/>
            <a:r>
              <a:rPr lang="sv-SE" sz="1100" u="sng" dirty="0">
                <a:hlinkClick r:id="rId6"/>
              </a:rPr>
              <a:t>Säkerhet för barn</a:t>
            </a:r>
            <a:r>
              <a:rPr lang="sv-SE" sz="1100" dirty="0"/>
              <a:t>; 1177.se</a:t>
            </a:r>
          </a:p>
          <a:p>
            <a:r>
              <a:rPr lang="sv-SE" sz="1100" b="1" dirty="0"/>
              <a:t>BVC podden avsnitt 65</a:t>
            </a:r>
            <a:r>
              <a:rPr lang="sv-SE" sz="1100" dirty="0"/>
              <a:t>: Resa med små barn: "Vi kan inte vaccinera oss mot trafikolyckor och drunkning"</a:t>
            </a:r>
          </a:p>
          <a:p>
            <a:pPr marL="0" lvl="0" indent="0">
              <a:buNone/>
            </a:pPr>
            <a:br>
              <a:rPr lang="sv-SE" sz="1100" dirty="0"/>
            </a:br>
            <a:endParaRPr lang="sv-SE" sz="1100" dirty="0"/>
          </a:p>
          <a:p>
            <a:pPr marL="0" lvl="0" indent="0">
              <a:buNone/>
            </a:pPr>
            <a:br>
              <a:rPr lang="sv-SE" sz="1100" dirty="0"/>
            </a:br>
            <a:endParaRPr lang="sv-SE" sz="1100" dirty="0"/>
          </a:p>
          <a:p>
            <a:pPr marL="0" lvl="0" indent="0">
              <a:buNone/>
            </a:pPr>
            <a:endParaRPr lang="sv-SE" sz="1100" dirty="0"/>
          </a:p>
          <a:p>
            <a:endParaRPr lang="sv-SE" sz="1100" dirty="0"/>
          </a:p>
        </p:txBody>
      </p:sp>
      <p:sp>
        <p:nvSpPr>
          <p:cNvPr id="82" name="Oval 74">
            <a:extLst>
              <a:ext uri="{FF2B5EF4-FFF2-40B4-BE49-F238E27FC236}">
                <a16:creationId xmlns:a16="http://schemas.microsoft.com/office/drawing/2014/main" id="{C99A8FB7-A79B-4BC9-9D56-B79587F6A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05005" y="2650637"/>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4" name="Oval 76">
            <a:extLst>
              <a:ext uri="{FF2B5EF4-FFF2-40B4-BE49-F238E27FC236}">
                <a16:creationId xmlns:a16="http://schemas.microsoft.com/office/drawing/2014/main" id="{B6114379-CEF2-4927-BEAC-763037C09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69597" y="2815229"/>
            <a:ext cx="2788920" cy="278892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6" name="Freeform: Shape 78">
            <a:extLst>
              <a:ext uri="{FF2B5EF4-FFF2-40B4-BE49-F238E27FC236}">
                <a16:creationId xmlns:a16="http://schemas.microsoft.com/office/drawing/2014/main" id="{B23893E2-3349-46D7-A7AA-B9E447957F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96859" y="0"/>
            <a:ext cx="4198060" cy="3650200"/>
          </a:xfrm>
          <a:custGeom>
            <a:avLst/>
            <a:gdLst>
              <a:gd name="connsiteX0" fmla="*/ 262846 w 4198060"/>
              <a:gd name="connsiteY0" fmla="*/ 0 h 3650200"/>
              <a:gd name="connsiteX1" fmla="*/ 4198060 w 4198060"/>
              <a:gd name="connsiteY1" fmla="*/ 0 h 3650200"/>
              <a:gd name="connsiteX2" fmla="*/ 4198060 w 4198060"/>
              <a:gd name="connsiteY2" fmla="*/ 3021648 h 3650200"/>
              <a:gd name="connsiteX3" fmla="*/ 4142653 w 4198060"/>
              <a:gd name="connsiteY3" fmla="*/ 3072005 h 3650200"/>
              <a:gd name="connsiteX4" fmla="*/ 2532040 w 4198060"/>
              <a:gd name="connsiteY4" fmla="*/ 3650200 h 3650200"/>
              <a:gd name="connsiteX5" fmla="*/ 0 w 4198060"/>
              <a:gd name="connsiteY5" fmla="*/ 1118160 h 3650200"/>
              <a:gd name="connsiteX6" fmla="*/ 198981 w 4198060"/>
              <a:gd name="connsiteY6" fmla="*/ 132576 h 365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8060" h="3650200">
                <a:moveTo>
                  <a:pt x="262846" y="0"/>
                </a:moveTo>
                <a:lnTo>
                  <a:pt x="4198060" y="0"/>
                </a:lnTo>
                <a:lnTo>
                  <a:pt x="4198060" y="3021648"/>
                </a:lnTo>
                <a:lnTo>
                  <a:pt x="4142653" y="3072005"/>
                </a:lnTo>
                <a:cubicBezTo>
                  <a:pt x="3704967" y="3433216"/>
                  <a:pt x="3143843" y="3650200"/>
                  <a:pt x="2532040" y="3650200"/>
                </a:cubicBezTo>
                <a:cubicBezTo>
                  <a:pt x="1133633" y="3650200"/>
                  <a:pt x="0" y="2516567"/>
                  <a:pt x="0" y="1118160"/>
                </a:cubicBezTo>
                <a:cubicBezTo>
                  <a:pt x="0" y="768558"/>
                  <a:pt x="70852" y="435505"/>
                  <a:pt x="198981" y="132576"/>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C14C23C8-0D86-4D9E-A9C7-76291675C4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60603" y="1"/>
            <a:ext cx="4034316" cy="3486455"/>
          </a:xfrm>
          <a:custGeom>
            <a:avLst/>
            <a:gdLst>
              <a:gd name="connsiteX0" fmla="*/ 280681 w 4034316"/>
              <a:gd name="connsiteY0" fmla="*/ 0 h 3486455"/>
              <a:gd name="connsiteX1" fmla="*/ 4034316 w 4034316"/>
              <a:gd name="connsiteY1" fmla="*/ 0 h 3486455"/>
              <a:gd name="connsiteX2" fmla="*/ 4034316 w 4034316"/>
              <a:gd name="connsiteY2" fmla="*/ 2800630 h 3486455"/>
              <a:gd name="connsiteX3" fmla="*/ 3874752 w 4034316"/>
              <a:gd name="connsiteY3" fmla="*/ 2945652 h 3486455"/>
              <a:gd name="connsiteX4" fmla="*/ 2368296 w 4034316"/>
              <a:gd name="connsiteY4" fmla="*/ 3486455 h 3486455"/>
              <a:gd name="connsiteX5" fmla="*/ 0 w 4034316"/>
              <a:gd name="connsiteY5" fmla="*/ 1118159 h 3486455"/>
              <a:gd name="connsiteX6" fmla="*/ 186113 w 4034316"/>
              <a:gd name="connsiteY6" fmla="*/ 196311 h 3486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4316" h="3486455">
                <a:moveTo>
                  <a:pt x="280681" y="0"/>
                </a:moveTo>
                <a:lnTo>
                  <a:pt x="4034316" y="0"/>
                </a:lnTo>
                <a:lnTo>
                  <a:pt x="4034316" y="2800630"/>
                </a:lnTo>
                <a:lnTo>
                  <a:pt x="3874752" y="2945652"/>
                </a:lnTo>
                <a:cubicBezTo>
                  <a:pt x="3465371" y="3283503"/>
                  <a:pt x="2940535" y="3486455"/>
                  <a:pt x="2368296" y="3486455"/>
                </a:cubicBezTo>
                <a:cubicBezTo>
                  <a:pt x="1060322" y="3486455"/>
                  <a:pt x="0" y="2426133"/>
                  <a:pt x="0" y="1118159"/>
                </a:cubicBezTo>
                <a:cubicBezTo>
                  <a:pt x="0" y="791166"/>
                  <a:pt x="66270" y="479650"/>
                  <a:pt x="186113" y="19631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Bildobjekt 3">
            <a:extLst>
              <a:ext uri="{FF2B5EF4-FFF2-40B4-BE49-F238E27FC236}">
                <a16:creationId xmlns:a16="http://schemas.microsoft.com/office/drawing/2014/main" id="{AE928E75-E4EC-4768-B4CA-FE9FD6DA3E45}"/>
              </a:ext>
            </a:extLst>
          </p:cNvPr>
          <p:cNvPicPr>
            <a:picLocks noChangeAspect="1"/>
          </p:cNvPicPr>
          <p:nvPr/>
        </p:nvPicPr>
        <p:blipFill>
          <a:blip r:embed="rId7"/>
          <a:stretch>
            <a:fillRect/>
          </a:stretch>
        </p:blipFill>
        <p:spPr>
          <a:xfrm>
            <a:off x="8850774" y="614609"/>
            <a:ext cx="3028386" cy="1718609"/>
          </a:xfrm>
          <a:prstGeom prst="rect">
            <a:avLst/>
          </a:prstGeom>
        </p:spPr>
      </p:pic>
      <p:pic>
        <p:nvPicPr>
          <p:cNvPr id="5" name="Bildobjekt 4">
            <a:extLst>
              <a:ext uri="{FF2B5EF4-FFF2-40B4-BE49-F238E27FC236}">
                <a16:creationId xmlns:a16="http://schemas.microsoft.com/office/drawing/2014/main" id="{8F84562A-69FF-45D8-8F2C-6384332CC9CD}"/>
              </a:ext>
            </a:extLst>
          </p:cNvPr>
          <p:cNvPicPr>
            <a:picLocks noChangeAspect="1"/>
          </p:cNvPicPr>
          <p:nvPr/>
        </p:nvPicPr>
        <p:blipFill rotWithShape="1">
          <a:blip r:embed="rId8"/>
          <a:srcRect t="9860" b="3113"/>
          <a:stretch/>
        </p:blipFill>
        <p:spPr>
          <a:xfrm>
            <a:off x="6369366" y="3498744"/>
            <a:ext cx="1741359" cy="1515452"/>
          </a:xfrm>
          <a:prstGeom prst="rect">
            <a:avLst/>
          </a:prstGeom>
        </p:spPr>
      </p:pic>
      <p:sp>
        <p:nvSpPr>
          <p:cNvPr id="83" name="Freeform: Shape 82">
            <a:extLst>
              <a:ext uri="{FF2B5EF4-FFF2-40B4-BE49-F238E27FC236}">
                <a16:creationId xmlns:a16="http://schemas.microsoft.com/office/drawing/2014/main" id="{2B7592FE-10D1-4664-B623-353F47C8D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88132" y="4032250"/>
            <a:ext cx="3303868" cy="2825750"/>
          </a:xfrm>
          <a:custGeom>
            <a:avLst/>
            <a:gdLst>
              <a:gd name="connsiteX0" fmla="*/ 1888600 w 3303868"/>
              <a:gd name="connsiteY0" fmla="*/ 0 h 2825750"/>
              <a:gd name="connsiteX1" fmla="*/ 3224042 w 3303868"/>
              <a:gd name="connsiteY1" fmla="*/ 553158 h 2825750"/>
              <a:gd name="connsiteX2" fmla="*/ 3303868 w 3303868"/>
              <a:gd name="connsiteY2" fmla="*/ 640989 h 2825750"/>
              <a:gd name="connsiteX3" fmla="*/ 3303868 w 3303868"/>
              <a:gd name="connsiteY3" fmla="*/ 2825750 h 2825750"/>
              <a:gd name="connsiteX4" fmla="*/ 250380 w 3303868"/>
              <a:gd name="connsiteY4" fmla="*/ 2825750 h 2825750"/>
              <a:gd name="connsiteX5" fmla="*/ 227944 w 3303868"/>
              <a:gd name="connsiteY5" fmla="*/ 2788819 h 2825750"/>
              <a:gd name="connsiteX6" fmla="*/ 0 w 3303868"/>
              <a:gd name="connsiteY6" fmla="*/ 1888600 h 2825750"/>
              <a:gd name="connsiteX7" fmla="*/ 1888600 w 3303868"/>
              <a:gd name="connsiteY7" fmla="*/ 0 h 282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3868" h="2825750">
                <a:moveTo>
                  <a:pt x="1888600" y="0"/>
                </a:moveTo>
                <a:cubicBezTo>
                  <a:pt x="2410123" y="0"/>
                  <a:pt x="2882273" y="211389"/>
                  <a:pt x="3224042" y="553158"/>
                </a:cubicBezTo>
                <a:lnTo>
                  <a:pt x="3303868" y="640989"/>
                </a:lnTo>
                <a:lnTo>
                  <a:pt x="3303868" y="2825750"/>
                </a:lnTo>
                <a:lnTo>
                  <a:pt x="250380" y="2825750"/>
                </a:lnTo>
                <a:lnTo>
                  <a:pt x="227944" y="2788819"/>
                </a:lnTo>
                <a:cubicBezTo>
                  <a:pt x="82574" y="2521217"/>
                  <a:pt x="0" y="2214552"/>
                  <a:pt x="0" y="1888600"/>
                </a:cubicBezTo>
                <a:cubicBezTo>
                  <a:pt x="0" y="845555"/>
                  <a:pt x="845555" y="0"/>
                  <a:pt x="188860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32248578-C6EF-47FB-8B88-AD65C27452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53088" y="4197206"/>
            <a:ext cx="3138912" cy="2660795"/>
          </a:xfrm>
          <a:custGeom>
            <a:avLst/>
            <a:gdLst>
              <a:gd name="connsiteX0" fmla="*/ 1723644 w 3138912"/>
              <a:gd name="connsiteY0" fmla="*/ 0 h 2660795"/>
              <a:gd name="connsiteX1" fmla="*/ 3053691 w 3138912"/>
              <a:gd name="connsiteY1" fmla="*/ 627247 h 2660795"/>
              <a:gd name="connsiteX2" fmla="*/ 3138912 w 3138912"/>
              <a:gd name="connsiteY2" fmla="*/ 741211 h 2660795"/>
              <a:gd name="connsiteX3" fmla="*/ 3138912 w 3138912"/>
              <a:gd name="connsiteY3" fmla="*/ 2660795 h 2660795"/>
              <a:gd name="connsiteX4" fmla="*/ 278239 w 3138912"/>
              <a:gd name="connsiteY4" fmla="*/ 2660795 h 2660795"/>
              <a:gd name="connsiteX5" fmla="*/ 208035 w 3138912"/>
              <a:gd name="connsiteY5" fmla="*/ 2545235 h 2660795"/>
              <a:gd name="connsiteX6" fmla="*/ 0 w 3138912"/>
              <a:gd name="connsiteY6" fmla="*/ 1723644 h 2660795"/>
              <a:gd name="connsiteX7" fmla="*/ 1723644 w 3138912"/>
              <a:gd name="connsiteY7" fmla="*/ 0 h 266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38912" h="2660795">
                <a:moveTo>
                  <a:pt x="1723644" y="0"/>
                </a:moveTo>
                <a:cubicBezTo>
                  <a:pt x="2259111" y="0"/>
                  <a:pt x="2737550" y="244172"/>
                  <a:pt x="3053691" y="627247"/>
                </a:cubicBezTo>
                <a:lnTo>
                  <a:pt x="3138912" y="741211"/>
                </a:lnTo>
                <a:lnTo>
                  <a:pt x="3138912" y="2660795"/>
                </a:lnTo>
                <a:lnTo>
                  <a:pt x="278239" y="2660795"/>
                </a:lnTo>
                <a:lnTo>
                  <a:pt x="208035" y="2545235"/>
                </a:lnTo>
                <a:cubicBezTo>
                  <a:pt x="75362" y="2301006"/>
                  <a:pt x="0" y="2021126"/>
                  <a:pt x="0" y="1723644"/>
                </a:cubicBezTo>
                <a:cubicBezTo>
                  <a:pt x="0" y="771702"/>
                  <a:pt x="771702" y="0"/>
                  <a:pt x="1723644"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Bildobjekt 5">
            <a:extLst>
              <a:ext uri="{FF2B5EF4-FFF2-40B4-BE49-F238E27FC236}">
                <a16:creationId xmlns:a16="http://schemas.microsoft.com/office/drawing/2014/main" id="{1DE053BA-EF99-4654-A298-B01E7A106BA5}"/>
              </a:ext>
            </a:extLst>
          </p:cNvPr>
          <p:cNvPicPr>
            <a:picLocks noChangeAspect="1"/>
          </p:cNvPicPr>
          <p:nvPr/>
        </p:nvPicPr>
        <p:blipFill>
          <a:blip r:embed="rId9"/>
          <a:stretch>
            <a:fillRect/>
          </a:stretch>
        </p:blipFill>
        <p:spPr>
          <a:xfrm>
            <a:off x="9582150" y="5441706"/>
            <a:ext cx="2407535" cy="657229"/>
          </a:xfrm>
          <a:prstGeom prst="rect">
            <a:avLst/>
          </a:prstGeom>
        </p:spPr>
      </p:pic>
    </p:spTree>
    <p:extLst>
      <p:ext uri="{BB962C8B-B14F-4D97-AF65-F5344CB8AC3E}">
        <p14:creationId xmlns:p14="http://schemas.microsoft.com/office/powerpoint/2010/main" val="2950075206"/>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TotalTime>
  <Words>1209</Words>
  <Application>Microsoft Office PowerPoint</Application>
  <PresentationFormat>Bredbild</PresentationFormat>
  <Paragraphs>110</Paragraphs>
  <Slides>8</Slides>
  <Notes>8</Notes>
  <HiddenSlides>0</HiddenSlides>
  <MMClips>3</MMClips>
  <ScaleCrop>false</ScaleCrop>
  <HeadingPairs>
    <vt:vector size="6" baseType="variant">
      <vt:variant>
        <vt:lpstr>Använt teckensnitt</vt:lpstr>
      </vt:variant>
      <vt:variant>
        <vt:i4>5</vt:i4>
      </vt:variant>
      <vt:variant>
        <vt:lpstr>Tema</vt:lpstr>
      </vt:variant>
      <vt:variant>
        <vt:i4>2</vt:i4>
      </vt:variant>
      <vt:variant>
        <vt:lpstr>Bildrubriker</vt:lpstr>
      </vt:variant>
      <vt:variant>
        <vt:i4>8</vt:i4>
      </vt:variant>
    </vt:vector>
  </HeadingPairs>
  <TitlesOfParts>
    <vt:vector size="15" baseType="lpstr">
      <vt:lpstr>Arial</vt:lpstr>
      <vt:lpstr>Calibri</vt:lpstr>
      <vt:lpstr>Calibri Light</vt:lpstr>
      <vt:lpstr>Gill Sans MT</vt:lpstr>
      <vt:lpstr>Modern Love</vt:lpstr>
      <vt:lpstr>Office-tema</vt:lpstr>
      <vt:lpstr>Office-tema</vt:lpstr>
      <vt:lpstr> Nationella Utvecklingsgruppen för Föräldraskapsstöd i Grupp</vt:lpstr>
      <vt:lpstr>Välkomna!</vt:lpstr>
      <vt:lpstr>SYFTET MED DAGENS DISKUSSIONSTEMA</vt:lpstr>
      <vt:lpstr>MILSTOLPAR?</vt:lpstr>
      <vt:lpstr>VAD ÄR EN UTVECKLANDE MILJÖ? </vt:lpstr>
      <vt:lpstr>DISKUSSIONS FRÅGOR</vt:lpstr>
      <vt:lpstr>SAMMANFATTNING &amp; AVSLUTNING</vt:lpstr>
      <vt:lpstr>FÖR DIG SOM VILL VETA 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Nationella Utvecklingsgruppen för Föräldraskapsstöd i Grupp</dc:title>
  <dc:creator>Nathalie Aranda Gani</dc:creator>
  <cp:lastModifiedBy>Nathalie Aranda Gani</cp:lastModifiedBy>
  <cp:revision>10</cp:revision>
  <dcterms:created xsi:type="dcterms:W3CDTF">2020-12-22T09:56:31Z</dcterms:created>
  <dcterms:modified xsi:type="dcterms:W3CDTF">2022-01-28T13:39:50Z</dcterms:modified>
</cp:coreProperties>
</file>