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11"/>
  </p:notesMasterIdLst>
  <p:sldIdLst>
    <p:sldId id="257" r:id="rId3"/>
    <p:sldId id="258" r:id="rId4"/>
    <p:sldId id="259" r:id="rId5"/>
    <p:sldId id="264" r:id="rId6"/>
    <p:sldId id="260" r:id="rId7"/>
    <p:sldId id="261" r:id="rId8"/>
    <p:sldId id="262" r:id="rId9"/>
    <p:sldId id="263" r:id="rId1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324" autoAdjust="0"/>
  </p:normalViewPr>
  <p:slideViewPr>
    <p:cSldViewPr snapToGrid="0">
      <p:cViewPr varScale="1">
        <p:scale>
          <a:sx n="62" d="100"/>
          <a:sy n="62" d="100"/>
        </p:scale>
        <p:origin x="82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E6FDFC-2771-4BA2-B7E7-D145B9BADA16}" type="datetimeFigureOut">
              <a:rPr lang="sv-SE" smtClean="0"/>
              <a:t>2022-01-28</a:t>
            </a:fld>
            <a:endParaRPr lang="sv-SE" dirty="0"/>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2B4CE-35A6-44A6-B118-569F336278BD}" type="slidenum">
              <a:rPr lang="sv-SE" smtClean="0"/>
              <a:t>‹#›</a:t>
            </a:fld>
            <a:endParaRPr lang="sv-SE" dirty="0"/>
          </a:p>
        </p:txBody>
      </p:sp>
    </p:spTree>
    <p:extLst>
      <p:ext uri="{BB962C8B-B14F-4D97-AF65-F5344CB8AC3E}">
        <p14:creationId xmlns:p14="http://schemas.microsoft.com/office/powerpoint/2010/main" val="48640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5869CFF-4790-4A0B-BABE-D1EA8CFB29C6}" type="slidenum">
              <a:rPr lang="sv-SE" smtClean="0"/>
              <a:t>1</a:t>
            </a:fld>
            <a:endParaRPr lang="sv-SE" dirty="0"/>
          </a:p>
        </p:txBody>
      </p:sp>
    </p:spTree>
    <p:extLst>
      <p:ext uri="{BB962C8B-B14F-4D97-AF65-F5344CB8AC3E}">
        <p14:creationId xmlns:p14="http://schemas.microsoft.com/office/powerpoint/2010/main" val="3240301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indent="-342900">
              <a:buFont typeface="Arial" panose="020B0604020202020204" pitchFamily="34" charset="0"/>
              <a:buChar char="•"/>
            </a:pPr>
            <a:r>
              <a:rPr lang="sv-SE" dirty="0"/>
              <a:t>Digital genomgång: -vet alla hur man kan stänga av och på ljudet? Hitta eventuell chatt och hur man räcker upp handen? hur tar vi ordet idag?</a:t>
            </a:r>
            <a:r>
              <a:rPr lang="fr-FR" dirty="0"/>
              <a:t> (Laget runt, handu</a:t>
            </a:r>
            <a:r>
              <a:rPr lang="sv-SE" dirty="0"/>
              <a:t>ppräckning, säga sitt namn, skriva i chatten?) MUTE när vi inte själva pratar, VIDEO PÅ när vi pratar</a:t>
            </a:r>
          </a:p>
          <a:p>
            <a:pPr marL="342900" indent="-342900">
              <a:buFont typeface="Arial" panose="020B0604020202020204" pitchFamily="34" charset="0"/>
              <a:buChar char="•"/>
            </a:pPr>
            <a:r>
              <a:rPr lang="sv-SE" dirty="0"/>
              <a:t>Tidsramar: -hur lång tid är träffen? Pauser</a:t>
            </a:r>
            <a:r>
              <a:rPr lang="fr-FR" dirty="0"/>
              <a:t>?</a:t>
            </a:r>
            <a:endParaRPr lang="sv-SE" dirty="0"/>
          </a:p>
          <a:p>
            <a:pPr marL="342900" indent="-342900">
              <a:buFont typeface="Arial" panose="020B0604020202020204" pitchFamily="34" charset="0"/>
              <a:buChar char="•"/>
            </a:pPr>
            <a:r>
              <a:rPr lang="sv-SE" dirty="0"/>
              <a:t>Nya ansikten? Ta en presentationsrunda: börja med dig själv, gå sedan laget runt</a:t>
            </a:r>
          </a:p>
          <a:p>
            <a:endParaRPr lang="sv-SE" dirty="0"/>
          </a:p>
        </p:txBody>
      </p:sp>
      <p:sp>
        <p:nvSpPr>
          <p:cNvPr id="4" name="Platshållare för bildnummer 3"/>
          <p:cNvSpPr>
            <a:spLocks noGrp="1"/>
          </p:cNvSpPr>
          <p:nvPr>
            <p:ph type="sldNum" sz="quarter" idx="5"/>
          </p:nvPr>
        </p:nvSpPr>
        <p:spPr/>
        <p:txBody>
          <a:bodyPr/>
          <a:lstStyle/>
          <a:p>
            <a:fld id="{DB671FD3-90EF-7A40-B3BB-B0A1D1F1A4BC}" type="slidenum">
              <a:rPr lang="sv-SE" smtClean="0"/>
              <a:t>2</a:t>
            </a:fld>
            <a:endParaRPr lang="sv-SE" dirty="0"/>
          </a:p>
        </p:txBody>
      </p:sp>
    </p:spTree>
    <p:extLst>
      <p:ext uri="{BB962C8B-B14F-4D97-AF65-F5344CB8AC3E}">
        <p14:creationId xmlns:p14="http://schemas.microsoft.com/office/powerpoint/2010/main" val="4247050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DEN FÖRSTA DELEN AV INTRODUKTIONEN ÄR DENSAMMA SOM VID ”MOTORIK &amp; SÄKER MILJÖ”  </a:t>
            </a:r>
            <a:r>
              <a:rPr lang="sv-SE" sz="1200" kern="1200" dirty="0">
                <a:solidFill>
                  <a:schemeClr val="tx1"/>
                </a:solidFill>
                <a:effectLst/>
                <a:latin typeface="+mn-lt"/>
                <a:ea typeface="+mn-ea"/>
                <a:cs typeface="+mn-cs"/>
              </a:rPr>
              <a:t>det ämnesspecifika hittar du längre ned i dessa anteckningar under rubriken </a:t>
            </a:r>
            <a:r>
              <a:rPr lang="sv-SE" sz="1200" b="0" kern="1200" dirty="0">
                <a:solidFill>
                  <a:schemeClr val="tx1"/>
                </a:solidFill>
                <a:effectLst/>
                <a:latin typeface="+mn-lt"/>
                <a:ea typeface="+mn-ea"/>
                <a:cs typeface="+mn-cs"/>
              </a:rPr>
              <a:t>”</a:t>
            </a:r>
            <a:r>
              <a:rPr lang="sv-SE" sz="1200" b="1" kern="1200" dirty="0">
                <a:solidFill>
                  <a:schemeClr val="tx1"/>
                </a:solidFill>
                <a:effectLst/>
                <a:latin typeface="+mn-lt"/>
                <a:ea typeface="+mn-ea"/>
                <a:cs typeface="+mn-cs"/>
              </a:rPr>
              <a:t>Språklig utveckling och kommunikation”</a:t>
            </a:r>
            <a:r>
              <a:rPr lang="sv-SE" sz="1200" b="0" kern="1200" dirty="0">
                <a:solidFill>
                  <a:schemeClr val="tx1"/>
                </a:solidFill>
                <a:effectLst/>
                <a:latin typeface="+mn-lt"/>
                <a:ea typeface="+mn-ea"/>
                <a:cs typeface="+mn-cs"/>
              </a:rPr>
              <a:t> och under de 2 följande bilderna</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”Nära känslomässiga relationer till andra utgör det nav kring vilket en människas liv utvecklas”. John Bowlby </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*känd psykiatriker som bidrog till anknytningsteorin, d.v.s. olika faser som barnet går igenom när det knyter an till omvårdnadspersoner”</a:t>
            </a:r>
            <a:r>
              <a:rPr lang="sv-SE" sz="1200" i="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sv-SE" b="1" dirty="0">
                <a:effectLst/>
              </a:rPr>
              <a:t>Barn föds inte som oskrivna blad utan med en egen personlighet och drivkraft att utvecklas och kommunicera i samspel med sin omgivning</a:t>
            </a:r>
            <a:r>
              <a:rPr lang="sv-SE" dirty="0">
                <a:effectLst/>
              </a:rPr>
              <a:t>. Under det första levnadsåret utvecklas barnet i snabbare takt än någon gång senare i livet, samtidigt som de individuella skillnaderna kan vara stora mellan barn, även mellan syskon. </a:t>
            </a:r>
          </a:p>
          <a:p>
            <a:r>
              <a:rPr lang="sv-SE" b="1" dirty="0">
                <a:effectLst/>
              </a:rPr>
              <a:t>Små barn behöver först och främst etablera en trygg relation med sina föräldrar och inom den relationen utforska världen</a:t>
            </a:r>
            <a:r>
              <a:rPr lang="sv-SE" dirty="0">
                <a:effectLst/>
              </a:rPr>
              <a:t>. Relationen mellan föräldrar eller vårdnadshavare och barn har stor betydelse för barns utveckling – inte bara i barndomen utan hela livet. </a:t>
            </a:r>
            <a:r>
              <a:rPr lang="sv-SE" sz="1200" kern="1200" dirty="0">
                <a:solidFill>
                  <a:schemeClr val="tx1"/>
                </a:solidFill>
                <a:effectLst/>
                <a:latin typeface="+mn-lt"/>
                <a:ea typeface="+mn-ea"/>
                <a:cs typeface="+mn-cs"/>
              </a:rPr>
              <a:t>Föräldrarna bidrar till barnets </a:t>
            </a:r>
            <a:r>
              <a:rPr lang="sv-SE" sz="1200" b="1" kern="1200" dirty="0">
                <a:solidFill>
                  <a:schemeClr val="tx1"/>
                </a:solidFill>
                <a:effectLst/>
                <a:latin typeface="+mn-lt"/>
                <a:ea typeface="+mn-ea"/>
                <a:cs typeface="+mn-cs"/>
              </a:rPr>
              <a:t>motoriska,</a:t>
            </a:r>
            <a:r>
              <a:rPr lang="sv-SE" sz="1200" kern="1200" dirty="0">
                <a:solidFill>
                  <a:schemeClr val="tx1"/>
                </a:solidFill>
                <a:effectLst/>
                <a:latin typeface="+mn-lt"/>
                <a:ea typeface="+mn-ea"/>
                <a:cs typeface="+mn-cs"/>
              </a:rPr>
              <a:t> </a:t>
            </a:r>
            <a:r>
              <a:rPr lang="sv-SE" sz="1200" b="1" kern="1200" dirty="0">
                <a:solidFill>
                  <a:schemeClr val="tx1"/>
                </a:solidFill>
                <a:effectLst/>
                <a:latin typeface="+mn-lt"/>
                <a:ea typeface="+mn-ea"/>
                <a:cs typeface="+mn-cs"/>
              </a:rPr>
              <a:t>språkliga,</a:t>
            </a:r>
            <a:r>
              <a:rPr lang="sv-SE" sz="1200" kern="1200" dirty="0">
                <a:solidFill>
                  <a:schemeClr val="tx1"/>
                </a:solidFill>
                <a:effectLst/>
                <a:latin typeface="+mn-lt"/>
                <a:ea typeface="+mn-ea"/>
                <a:cs typeface="+mn-cs"/>
              </a:rPr>
              <a:t> </a:t>
            </a:r>
            <a:r>
              <a:rPr lang="sv-SE" sz="1200" b="1" kern="1200" dirty="0">
                <a:solidFill>
                  <a:schemeClr val="tx1"/>
                </a:solidFill>
                <a:effectLst/>
                <a:latin typeface="+mn-lt"/>
                <a:ea typeface="+mn-ea"/>
                <a:cs typeface="+mn-cs"/>
              </a:rPr>
              <a:t>sociala, kognitiva </a:t>
            </a:r>
            <a:r>
              <a:rPr lang="sv-SE" sz="1200" kern="1200" dirty="0">
                <a:solidFill>
                  <a:schemeClr val="tx1"/>
                </a:solidFill>
                <a:effectLst/>
                <a:latin typeface="+mn-lt"/>
                <a:ea typeface="+mn-ea"/>
                <a:cs typeface="+mn-cs"/>
              </a:rPr>
              <a:t>och </a:t>
            </a:r>
            <a:r>
              <a:rPr lang="sv-SE" sz="1200" b="1" kern="1200" dirty="0">
                <a:solidFill>
                  <a:schemeClr val="tx1"/>
                </a:solidFill>
                <a:effectLst/>
                <a:latin typeface="+mn-lt"/>
                <a:ea typeface="+mn-ea"/>
                <a:cs typeface="+mn-cs"/>
              </a:rPr>
              <a:t>känslomässiga</a:t>
            </a:r>
            <a:r>
              <a:rPr lang="sv-SE" sz="1200" kern="1200" dirty="0">
                <a:solidFill>
                  <a:schemeClr val="tx1"/>
                </a:solidFill>
                <a:effectLst/>
                <a:latin typeface="+mn-lt"/>
                <a:ea typeface="+mn-ea"/>
                <a:cs typeface="+mn-cs"/>
              </a:rPr>
              <a:t> utveckling genom att leka och prata med barnet. </a:t>
            </a:r>
          </a:p>
          <a:p>
            <a:endParaRPr lang="sv-SE" sz="1200" b="1"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Språklig utveckling och kommunikation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Barn kan kommunicera med sina föräldrar redan som </a:t>
            </a:r>
            <a:r>
              <a:rPr lang="sv-SE" sz="1200" b="1" kern="1200" dirty="0">
                <a:solidFill>
                  <a:schemeClr val="tx1"/>
                </a:solidFill>
                <a:effectLst/>
                <a:latin typeface="+mn-lt"/>
                <a:ea typeface="+mn-ea"/>
                <a:cs typeface="+mn-cs"/>
              </a:rPr>
              <a:t>nyfödd</a:t>
            </a:r>
            <a:r>
              <a:rPr lang="sv-SE" sz="1200" kern="1200" dirty="0">
                <a:solidFill>
                  <a:schemeClr val="tx1"/>
                </a:solidFill>
                <a:effectLst/>
                <a:latin typeface="+mn-lt"/>
                <a:ea typeface="+mn-ea"/>
                <a:cs typeface="+mn-cs"/>
              </a:rPr>
              <a:t>. De svarar sina föräldrar med ögonkontakt och grimaser redan under sina första veckor. Under barnets tidigaste levnadsår är hjärnan mer formbar än någonsin. Hjärnan är särskilt mottaglig för stimulans under barnets tre första år. </a:t>
            </a:r>
            <a:r>
              <a:rPr lang="sv-SE" sz="1200" b="1" kern="1200" dirty="0">
                <a:solidFill>
                  <a:schemeClr val="tx1"/>
                </a:solidFill>
                <a:effectLst/>
                <a:latin typeface="+mn-lt"/>
                <a:ea typeface="+mn-ea"/>
                <a:cs typeface="+mn-cs"/>
              </a:rPr>
              <a:t>Detta gäller i högsta grad den språkliga utvecklingen</a:t>
            </a:r>
            <a:r>
              <a:rPr lang="sv-SE"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Det har stor betydelse vilken mängd och typ av språklig stimulans som barnet får av sin omgivning. Du som förälder är barnets viktigaste resurs. Språk och tal är komplexa processer. Då vuxna talar använder vi cirka 100 muskler samt olika områden av hjärnan för att kunna kommunicera. Genom att utveckla vårt språk utvecklas även vår förståelse. Vi hänger upp våra tankar på ord.</a:t>
            </a:r>
          </a:p>
          <a:p>
            <a:endParaRPr lang="sv-SE" dirty="0"/>
          </a:p>
        </p:txBody>
      </p:sp>
      <p:sp>
        <p:nvSpPr>
          <p:cNvPr id="4" name="Platshållare för bildnummer 3"/>
          <p:cNvSpPr>
            <a:spLocks noGrp="1"/>
          </p:cNvSpPr>
          <p:nvPr>
            <p:ph type="sldNum" sz="quarter" idx="5"/>
          </p:nvPr>
        </p:nvSpPr>
        <p:spPr/>
        <p:txBody>
          <a:bodyPr/>
          <a:lstStyle/>
          <a:p>
            <a:fld id="{DB671FD3-90EF-7A40-B3BB-B0A1D1F1A4BC}" type="slidenum">
              <a:rPr lang="sv-SE" smtClean="0"/>
              <a:t>3</a:t>
            </a:fld>
            <a:endParaRPr lang="sv-SE" dirty="0"/>
          </a:p>
        </p:txBody>
      </p:sp>
    </p:spTree>
    <p:extLst>
      <p:ext uri="{BB962C8B-B14F-4D97-AF65-F5344CB8AC3E}">
        <p14:creationId xmlns:p14="http://schemas.microsoft.com/office/powerpoint/2010/main" val="3740981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Genom </a:t>
            </a:r>
            <a:r>
              <a:rPr lang="sv-SE" sz="1200" b="1" i="1" kern="1200" dirty="0">
                <a:solidFill>
                  <a:schemeClr val="tx1"/>
                </a:solidFill>
                <a:effectLst/>
                <a:latin typeface="+mn-lt"/>
                <a:ea typeface="+mn-ea"/>
                <a:cs typeface="+mn-cs"/>
              </a:rPr>
              <a:t>baby-talk</a:t>
            </a:r>
            <a:r>
              <a:rPr lang="sv-SE" sz="1200" kern="1200" dirty="0">
                <a:solidFill>
                  <a:schemeClr val="tx1"/>
                </a:solidFill>
                <a:effectLst/>
                <a:latin typeface="+mn-lt"/>
                <a:ea typeface="+mn-ea"/>
                <a:cs typeface="+mn-cs"/>
              </a:rPr>
              <a:t> eller barnanpassat tal hjälper vi barnet att uppfatta talet och uppmärksamma ord. I baby-talk pratar långsammare, med kortare meningar och betonar de viktigaste orden väldigt tydligt. Vi gör rösten ljusare, varierar satsmelodin och vi upprepar ord flera gånger. Vi är också noga med att försöka fånga barnets blick. Prata med barnet som om han eller hon förstår, om vad som händer eller kommer att hända. Gör ljud och sjung. Sätt ord på det ni gör. Så läggs grunden till barnets första ordförråd. </a:t>
            </a:r>
          </a:p>
          <a:p>
            <a:r>
              <a:rPr lang="sv-SE" sz="1200" kern="1200" dirty="0">
                <a:solidFill>
                  <a:schemeClr val="tx1"/>
                </a:solidFill>
                <a:effectLst/>
                <a:latin typeface="+mn-lt"/>
                <a:ea typeface="+mn-ea"/>
                <a:cs typeface="+mn-cs"/>
              </a:rPr>
              <a:t>Vid </a:t>
            </a:r>
            <a:r>
              <a:rPr lang="sv-SE" sz="1200" b="1" kern="1200" dirty="0">
                <a:solidFill>
                  <a:schemeClr val="tx1"/>
                </a:solidFill>
                <a:effectLst/>
                <a:latin typeface="+mn-lt"/>
                <a:ea typeface="+mn-ea"/>
                <a:cs typeface="+mn-cs"/>
              </a:rPr>
              <a:t>6–8 veckor</a:t>
            </a:r>
            <a:r>
              <a:rPr lang="sv-SE" sz="1200" kern="1200" dirty="0">
                <a:solidFill>
                  <a:schemeClr val="tx1"/>
                </a:solidFill>
                <a:effectLst/>
                <a:latin typeface="+mn-lt"/>
                <a:ea typeface="+mn-ea"/>
                <a:cs typeface="+mn-cs"/>
              </a:rPr>
              <a:t> kommunicerar barnet genom svarsleende och svarsljud. Som förälder kan du le tillbaka och låta likadant. Att spegla ditt barns signaler är viktigt.</a:t>
            </a:r>
          </a:p>
          <a:p>
            <a:r>
              <a:rPr lang="sv-SE" sz="1200" kern="1200" dirty="0">
                <a:solidFill>
                  <a:schemeClr val="tx1"/>
                </a:solidFill>
                <a:effectLst/>
                <a:latin typeface="+mn-lt"/>
                <a:ea typeface="+mn-ea"/>
                <a:cs typeface="+mn-cs"/>
              </a:rPr>
              <a:t>Vid </a:t>
            </a:r>
            <a:r>
              <a:rPr lang="sv-SE" sz="1200" b="1" kern="1200" dirty="0">
                <a:solidFill>
                  <a:schemeClr val="tx1"/>
                </a:solidFill>
                <a:effectLst/>
                <a:latin typeface="+mn-lt"/>
                <a:ea typeface="+mn-ea"/>
                <a:cs typeface="+mn-cs"/>
              </a:rPr>
              <a:t>3 - 5 månader </a:t>
            </a:r>
            <a:r>
              <a:rPr lang="sv-SE" sz="1200" kern="1200" dirty="0">
                <a:solidFill>
                  <a:schemeClr val="tx1"/>
                </a:solidFill>
                <a:effectLst/>
                <a:latin typeface="+mn-lt"/>
                <a:ea typeface="+mn-ea"/>
                <a:cs typeface="+mn-cs"/>
              </a:rPr>
              <a:t>kommunicerar barnet med varierade vokaler. Som förälder kan du förstärka ditt barns kommunikation genom att tolka och svara på barnets signaler. En sådan s.k. ”responsiv kommunikationsstil” har god effekt på barnets språkutveckling.</a:t>
            </a:r>
          </a:p>
          <a:p>
            <a:r>
              <a:rPr lang="sv-SE" sz="1200" kern="1200" dirty="0">
                <a:solidFill>
                  <a:schemeClr val="tx1"/>
                </a:solidFill>
                <a:effectLst/>
                <a:latin typeface="+mn-lt"/>
                <a:ea typeface="+mn-ea"/>
                <a:cs typeface="+mn-cs"/>
              </a:rPr>
              <a:t>Vid </a:t>
            </a:r>
            <a:r>
              <a:rPr lang="sv-SE" sz="1200" b="1" kern="1200" dirty="0">
                <a:solidFill>
                  <a:schemeClr val="tx1"/>
                </a:solidFill>
                <a:effectLst/>
                <a:latin typeface="+mn-lt"/>
                <a:ea typeface="+mn-ea"/>
                <a:cs typeface="+mn-cs"/>
              </a:rPr>
              <a:t>6 månaders ålder</a:t>
            </a:r>
            <a:r>
              <a:rPr lang="sv-SE" sz="1200" kern="1200" dirty="0">
                <a:solidFill>
                  <a:schemeClr val="tx1"/>
                </a:solidFill>
                <a:effectLst/>
                <a:latin typeface="+mn-lt"/>
                <a:ea typeface="+mn-ea"/>
                <a:cs typeface="+mn-cs"/>
              </a:rPr>
              <a:t> är jollret mer nyanserat. Barnet använder olika vokaler efter varandra och kan ha joller med både konsonant och vokal. Barn gör som vi gör och lär sig genom att härma. Barn stämmer av med sin förälder som är barnets trygghet.</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Vid </a:t>
            </a:r>
            <a:r>
              <a:rPr lang="sv-SE" sz="1200" b="1" kern="1200" dirty="0">
                <a:solidFill>
                  <a:schemeClr val="tx1"/>
                </a:solidFill>
                <a:effectLst/>
                <a:latin typeface="+mn-lt"/>
                <a:ea typeface="+mn-ea"/>
                <a:cs typeface="+mn-cs"/>
              </a:rPr>
              <a:t>8 månader </a:t>
            </a:r>
            <a:r>
              <a:rPr lang="sv-SE" sz="1200" kern="1200" dirty="0">
                <a:solidFill>
                  <a:schemeClr val="tx1"/>
                </a:solidFill>
                <a:effectLst/>
                <a:latin typeface="+mn-lt"/>
                <a:ea typeface="+mn-ea"/>
                <a:cs typeface="+mn-cs"/>
              </a:rPr>
              <a:t>är jollret ännu mer varierat och innehåller olika konsonanter och vokaler tillsammans. I den här åldern tycker barn om att leka tillsammans och fokusera på en gemensam sak. Föräldern kan tappa en boll som barnet ska leta efter. Barnet tar ögonkontakt med föräldern och </a:t>
            </a:r>
            <a:r>
              <a:rPr lang="sv-SE" sz="1200" b="1" kern="1200" dirty="0">
                <a:solidFill>
                  <a:schemeClr val="tx1"/>
                </a:solidFill>
                <a:effectLst/>
                <a:latin typeface="+mn-lt"/>
                <a:ea typeface="+mn-ea"/>
                <a:cs typeface="+mn-cs"/>
              </a:rPr>
              <a:t>föräldern kan fråga: Var är bollen? </a:t>
            </a:r>
          </a:p>
          <a:p>
            <a:r>
              <a:rPr lang="sv-SE" sz="1200" b="1" kern="1200" dirty="0">
                <a:solidFill>
                  <a:schemeClr val="tx1"/>
                </a:solidFill>
                <a:effectLst/>
                <a:latin typeface="+mn-lt"/>
                <a:ea typeface="+mn-ea"/>
                <a:cs typeface="+mn-cs"/>
              </a:rPr>
              <a:t>Detta samspel brukar kallas </a:t>
            </a:r>
            <a:r>
              <a:rPr lang="sv-SE" sz="1200" kern="1200" dirty="0">
                <a:solidFill>
                  <a:schemeClr val="tx1"/>
                </a:solidFill>
                <a:effectLst/>
                <a:latin typeface="+mn-lt"/>
                <a:ea typeface="+mn-ea"/>
                <a:cs typeface="+mn-cs"/>
              </a:rPr>
              <a:t>”joint attention”. Och innebär att föräldern är närvarande, se barnets reaktioner, förklara och berätta.</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Vid </a:t>
            </a:r>
            <a:r>
              <a:rPr lang="sv-SE" sz="1200" b="1" kern="1200" dirty="0">
                <a:solidFill>
                  <a:schemeClr val="tx1"/>
                </a:solidFill>
                <a:effectLst/>
                <a:latin typeface="+mn-lt"/>
                <a:ea typeface="+mn-ea"/>
                <a:cs typeface="+mn-cs"/>
              </a:rPr>
              <a:t>10 månaders</a:t>
            </a:r>
            <a:r>
              <a:rPr lang="sv-SE" sz="1200" kern="1200" dirty="0">
                <a:solidFill>
                  <a:schemeClr val="tx1"/>
                </a:solidFill>
                <a:effectLst/>
                <a:latin typeface="+mn-lt"/>
                <a:ea typeface="+mn-ea"/>
                <a:cs typeface="+mn-cs"/>
              </a:rPr>
              <a:t> ålder kan barnet förstå att man kan be om saker genom pekning eller genom att sträcka sig mot saken och sedan titta på samtalspartnern. Barnet förstår flera ord och tycker om att </a:t>
            </a:r>
            <a:r>
              <a:rPr lang="sv-SE" sz="1200" b="1" kern="1200" dirty="0">
                <a:solidFill>
                  <a:schemeClr val="tx1"/>
                </a:solidFill>
                <a:effectLst/>
                <a:latin typeface="+mn-lt"/>
                <a:ea typeface="+mn-ea"/>
                <a:cs typeface="+mn-cs"/>
              </a:rPr>
              <a:t>leka tittut. </a:t>
            </a:r>
            <a:r>
              <a:rPr lang="sv-SE" sz="1200" kern="1200" dirty="0">
                <a:solidFill>
                  <a:schemeClr val="tx1"/>
                </a:solidFill>
                <a:effectLst/>
                <a:latin typeface="+mn-lt"/>
                <a:ea typeface="+mn-ea"/>
                <a:cs typeface="+mn-cs"/>
              </a:rPr>
              <a:t>En annan lek är att imitera det som sker, t.ex. slå klossa mot varandra och se om barnet gör likadant. </a:t>
            </a:r>
          </a:p>
          <a:p>
            <a:r>
              <a:rPr lang="sv-SE" sz="1200" kern="1200" dirty="0">
                <a:solidFill>
                  <a:schemeClr val="tx1"/>
                </a:solidFill>
                <a:effectLst/>
                <a:latin typeface="+mn-lt"/>
                <a:ea typeface="+mn-ea"/>
                <a:cs typeface="+mn-cs"/>
              </a:rPr>
              <a:t>Imitation är en viktig faktor i språk- och kommunikationsutvecklingen. Det är så vi lär oss genom att se vad andra gör och göra lika.</a:t>
            </a:r>
          </a:p>
          <a:p>
            <a:endParaRPr lang="sv-SE" dirty="0"/>
          </a:p>
        </p:txBody>
      </p:sp>
      <p:sp>
        <p:nvSpPr>
          <p:cNvPr id="4" name="Platshållare för bildnummer 3"/>
          <p:cNvSpPr>
            <a:spLocks noGrp="1"/>
          </p:cNvSpPr>
          <p:nvPr>
            <p:ph type="sldNum" sz="quarter" idx="5"/>
          </p:nvPr>
        </p:nvSpPr>
        <p:spPr/>
        <p:txBody>
          <a:bodyPr/>
          <a:lstStyle/>
          <a:p>
            <a:fld id="{7212B4CE-35A6-44A6-B118-569F336278BD}" type="slidenum">
              <a:rPr lang="sv-SE" smtClean="0"/>
              <a:t>4</a:t>
            </a:fld>
            <a:endParaRPr lang="sv-SE" dirty="0"/>
          </a:p>
        </p:txBody>
      </p:sp>
    </p:spTree>
    <p:extLst>
      <p:ext uri="{BB962C8B-B14F-4D97-AF65-F5344CB8AC3E}">
        <p14:creationId xmlns:p14="http://schemas.microsoft.com/office/powerpoint/2010/main" val="238770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Visa förslagsvis den korta filmen </a:t>
            </a:r>
            <a:r>
              <a:rPr lang="sv-SE" sz="1200" b="1" i="1" kern="1200" dirty="0">
                <a:solidFill>
                  <a:schemeClr val="tx1"/>
                </a:solidFill>
                <a:effectLst/>
                <a:latin typeface="+mn-lt"/>
                <a:ea typeface="+mn-ea"/>
                <a:cs typeface="+mn-cs"/>
              </a:rPr>
              <a:t>Vet du om att du kan förändra ditt barns liv? -</a:t>
            </a:r>
            <a:r>
              <a:rPr lang="sv-SE" sz="1200" b="0" i="0" u="none" kern="1200" dirty="0">
                <a:solidFill>
                  <a:schemeClr val="tx1"/>
                </a:solidFill>
                <a:effectLst/>
                <a:latin typeface="+mn-lt"/>
                <a:ea typeface="+mn-ea"/>
                <a:cs typeface="+mn-cs"/>
              </a:rPr>
              <a:t>Länk i bilden </a:t>
            </a:r>
            <a:r>
              <a:rPr lang="sv-SE" sz="1200" b="0" i="0" kern="1200" dirty="0">
                <a:solidFill>
                  <a:schemeClr val="tx1"/>
                </a:solidFill>
                <a:effectLst/>
                <a:latin typeface="+mn-lt"/>
                <a:ea typeface="+mn-ea"/>
                <a:cs typeface="+mn-cs"/>
              </a:rPr>
              <a:t>(OBS, ha filmen öppen i ett eget fönster på skärmen och dela via ditt digitala verktyg, glöm ej att ta med datorljud vid delning)</a:t>
            </a:r>
          </a:p>
          <a:p>
            <a:r>
              <a:rPr lang="sv-SE" sz="1200" b="1" kern="1200" dirty="0">
                <a:solidFill>
                  <a:schemeClr val="tx1"/>
                </a:solidFill>
                <a:effectLst/>
                <a:latin typeface="+mn-lt"/>
                <a:ea typeface="+mn-ea"/>
                <a:cs typeface="+mn-cs"/>
              </a:rPr>
              <a:t>Utvecklande språklig miljö</a:t>
            </a:r>
          </a:p>
          <a:p>
            <a:endParaRPr lang="sv-SE" sz="1200" b="1"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I hemmiljön där du och ditt barn befinner er den huvudsakliga delen av tiden, finns en mängd olika intryck som påverkar den språkliga utvecklingen. Det har t. ex visat sig att bakgrundsljud från skärmar och föräldrar som har sitt fokus på skärmen (s.k.</a:t>
            </a:r>
            <a:r>
              <a:rPr lang="sv-SE" sz="1200" i="1" kern="1200" dirty="0">
                <a:solidFill>
                  <a:schemeClr val="tx1"/>
                </a:solidFill>
                <a:effectLst/>
                <a:latin typeface="+mn-lt"/>
                <a:ea typeface="+mn-ea"/>
                <a:cs typeface="+mn-cs"/>
              </a:rPr>
              <a:t> technoference</a:t>
            </a:r>
            <a:r>
              <a:rPr lang="sv-SE" sz="1200" kern="1200" dirty="0">
                <a:solidFill>
                  <a:schemeClr val="tx1"/>
                </a:solidFill>
                <a:effectLst/>
                <a:latin typeface="+mn-lt"/>
                <a:ea typeface="+mn-ea"/>
                <a:cs typeface="+mn-cs"/>
              </a:rPr>
              <a:t>) stör såväl kontakten mellan barn och förälder som hur språket utvecklas.</a:t>
            </a:r>
          </a:p>
          <a:p>
            <a:r>
              <a:rPr lang="sv-SE" sz="1200" kern="1200" dirty="0">
                <a:solidFill>
                  <a:schemeClr val="tx1"/>
                </a:solidFill>
                <a:effectLst/>
                <a:latin typeface="+mn-lt"/>
                <a:ea typeface="+mn-ea"/>
                <a:cs typeface="+mn-cs"/>
              </a:rPr>
              <a:t>Här har vi som föräldrar göra aktiva val för att påverka vårt barns förutsättningar för en god språkutveckling. </a:t>
            </a:r>
          </a:p>
          <a:p>
            <a:r>
              <a:rPr lang="sv-SE" sz="1200" kern="1200" dirty="0">
                <a:solidFill>
                  <a:schemeClr val="tx1"/>
                </a:solidFill>
                <a:effectLst/>
                <a:latin typeface="+mn-lt"/>
                <a:ea typeface="+mn-ea"/>
                <a:cs typeface="+mn-cs"/>
              </a:rPr>
              <a:t>Tv:n kan t ex stängas av när ingen tittar och föräldrarna kan begränsa sin egen skärmtid när de är tillsammans med sitt barn. Det har visat sig att föräldrar som tittar mycket i sin mobil när de är med sitt barn rapporterar oftare beteendeproblem hos sitt barn.</a:t>
            </a:r>
          </a:p>
          <a:p>
            <a:r>
              <a:rPr lang="sv-SE" sz="1200" kern="1200" dirty="0">
                <a:solidFill>
                  <a:schemeClr val="tx1"/>
                </a:solidFill>
                <a:effectLst/>
                <a:latin typeface="+mn-lt"/>
                <a:ea typeface="+mn-ea"/>
                <a:cs typeface="+mn-cs"/>
              </a:rPr>
              <a:t> Skärmar kan ge ifrån sig mycket information, men kan aldrig fånga upp och tolka de signaler barnet ger. </a:t>
            </a:r>
          </a:p>
          <a:p>
            <a:r>
              <a:rPr lang="sv-SE" sz="1200" kern="1200" dirty="0">
                <a:solidFill>
                  <a:schemeClr val="tx1"/>
                </a:solidFill>
                <a:effectLst/>
                <a:latin typeface="+mn-lt"/>
                <a:ea typeface="+mn-ea"/>
                <a:cs typeface="+mn-cs"/>
              </a:rPr>
              <a:t>Därför kan digitala medier aldrig ersätta en riktig person vad gäller kommunikation. </a:t>
            </a:r>
          </a:p>
          <a:p>
            <a:r>
              <a:rPr lang="sv-SE" sz="1200" kern="1200" dirty="0">
                <a:solidFill>
                  <a:schemeClr val="tx1"/>
                </a:solidFill>
                <a:effectLst/>
                <a:latin typeface="+mn-lt"/>
                <a:ea typeface="+mn-ea"/>
                <a:cs typeface="+mn-cs"/>
              </a:rPr>
              <a:t>Användning av digitala medier vid sängdags har visat sig påverka barns språkutveckling negativt, speciellt språkförståelsen. Därför är det viktigt att stunden innan läggning är </a:t>
            </a:r>
            <a:r>
              <a:rPr lang="sv-SE" sz="1200" b="1" kern="1200" dirty="0">
                <a:solidFill>
                  <a:schemeClr val="tx1"/>
                </a:solidFill>
                <a:effectLst/>
                <a:latin typeface="+mn-lt"/>
                <a:ea typeface="+mn-ea"/>
                <a:cs typeface="+mn-cs"/>
              </a:rPr>
              <a:t>skärmfri.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WHO har tagit fram nya riktlinjer kring barns sömn, skärmtid och fysisk aktivitet. WHO:s budskapet är att bättre sömn och mer tid för aktiv lek behövs för att barn ska växa upp till friska individer. WHO:s rekommendationer för barn under ett år är max en timmes stillasittande, i exempelvis barnvagn eller bilbarnstol. När barnet är stillasittande uppmuntras att en vuxen läser eller berättar för barnet och ingen tid framför skärmar. Vi lever i en digital värld och vår uppgift är att inte förbjuda skärmar, däremot har vi som föräldrar ett ansvar att tidigt främja ett sunt förhållningssätt till digitala medier. </a:t>
            </a:r>
          </a:p>
          <a:p>
            <a:endParaRPr lang="sv-SE" i="0" dirty="0"/>
          </a:p>
        </p:txBody>
      </p:sp>
      <p:sp>
        <p:nvSpPr>
          <p:cNvPr id="4" name="Platshållare för bildnummer 3"/>
          <p:cNvSpPr>
            <a:spLocks noGrp="1"/>
          </p:cNvSpPr>
          <p:nvPr>
            <p:ph type="sldNum" sz="quarter" idx="5"/>
          </p:nvPr>
        </p:nvSpPr>
        <p:spPr/>
        <p:txBody>
          <a:bodyPr/>
          <a:lstStyle/>
          <a:p>
            <a:fld id="{C5869CFF-4790-4A0B-BABE-D1EA8CFB29C6}" type="slidenum">
              <a:rPr lang="sv-SE" smtClean="0"/>
              <a:t>5</a:t>
            </a:fld>
            <a:endParaRPr lang="sv-SE" dirty="0"/>
          </a:p>
        </p:txBody>
      </p:sp>
    </p:spTree>
    <p:extLst>
      <p:ext uri="{BB962C8B-B14F-4D97-AF65-F5344CB8AC3E}">
        <p14:creationId xmlns:p14="http://schemas.microsoft.com/office/powerpoint/2010/main" val="1185155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DB671FD3-90EF-7A40-B3BB-B0A1D1F1A4BC}" type="slidenum">
              <a:rPr lang="sv-SE" smtClean="0"/>
              <a:t>6</a:t>
            </a:fld>
            <a:endParaRPr lang="sv-SE" dirty="0"/>
          </a:p>
        </p:txBody>
      </p:sp>
    </p:spTree>
    <p:extLst>
      <p:ext uri="{BB962C8B-B14F-4D97-AF65-F5344CB8AC3E}">
        <p14:creationId xmlns:p14="http://schemas.microsoft.com/office/powerpoint/2010/main" val="2032213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B671FD3-90EF-7A40-B3BB-B0A1D1F1A4BC}" type="slidenum">
              <a:rPr lang="sv-SE" smtClean="0"/>
              <a:t>7</a:t>
            </a:fld>
            <a:endParaRPr lang="sv-SE" dirty="0"/>
          </a:p>
        </p:txBody>
      </p:sp>
    </p:spTree>
    <p:extLst>
      <p:ext uri="{BB962C8B-B14F-4D97-AF65-F5344CB8AC3E}">
        <p14:creationId xmlns:p14="http://schemas.microsoft.com/office/powerpoint/2010/main" val="2833652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9AB70C8-1BBD-458B-A3EA-2736799EAAC1}" type="slidenum">
              <a:rPr lang="sv-SE" smtClean="0"/>
              <a:t>8</a:t>
            </a:fld>
            <a:endParaRPr lang="sv-SE" dirty="0"/>
          </a:p>
        </p:txBody>
      </p:sp>
    </p:spTree>
    <p:extLst>
      <p:ext uri="{BB962C8B-B14F-4D97-AF65-F5344CB8AC3E}">
        <p14:creationId xmlns:p14="http://schemas.microsoft.com/office/powerpoint/2010/main" val="208829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DA5212-AE13-4C67-94E0-7A9643BF8637}"/>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4CCD91C3-52E9-4624-B579-8C42D8F301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363A512C-FA4C-46DD-BDB2-F7558879287F}"/>
              </a:ext>
            </a:extLst>
          </p:cNvPr>
          <p:cNvSpPr>
            <a:spLocks noGrp="1"/>
          </p:cNvSpPr>
          <p:nvPr>
            <p:ph type="dt" sz="half" idx="10"/>
          </p:nvPr>
        </p:nvSpPr>
        <p:spPr/>
        <p:txBody>
          <a:bodyPr/>
          <a:lstStyle/>
          <a:p>
            <a:fld id="{B3E7FAE5-1D9F-42B3-8DF4-B0E45753E642}" type="datetimeFigureOut">
              <a:rPr lang="sv-SE" smtClean="0"/>
              <a:t>2022-01-28</a:t>
            </a:fld>
            <a:endParaRPr lang="sv-SE" dirty="0"/>
          </a:p>
        </p:txBody>
      </p:sp>
      <p:sp>
        <p:nvSpPr>
          <p:cNvPr id="5" name="Platshållare för sidfot 4">
            <a:extLst>
              <a:ext uri="{FF2B5EF4-FFF2-40B4-BE49-F238E27FC236}">
                <a16:creationId xmlns:a16="http://schemas.microsoft.com/office/drawing/2014/main" id="{F0C1FA42-A80F-4BCA-B2E8-A644C3339E69}"/>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84629689-8CB0-4095-8E3C-81D852B44642}"/>
              </a:ext>
            </a:extLst>
          </p:cNvPr>
          <p:cNvSpPr>
            <a:spLocks noGrp="1"/>
          </p:cNvSpPr>
          <p:nvPr>
            <p:ph type="sldNum" sz="quarter" idx="12"/>
          </p:nvPr>
        </p:nvSpPr>
        <p:spPr/>
        <p:txBody>
          <a:bodyPr/>
          <a:lstStyle/>
          <a:p>
            <a:fld id="{EF5D013F-FAE7-4B3A-B7B4-F520D8F6E161}" type="slidenum">
              <a:rPr lang="sv-SE" smtClean="0"/>
              <a:t>‹#›</a:t>
            </a:fld>
            <a:endParaRPr lang="sv-SE" dirty="0"/>
          </a:p>
        </p:txBody>
      </p:sp>
    </p:spTree>
    <p:extLst>
      <p:ext uri="{BB962C8B-B14F-4D97-AF65-F5344CB8AC3E}">
        <p14:creationId xmlns:p14="http://schemas.microsoft.com/office/powerpoint/2010/main" val="3862972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93FA4-0A5F-4C5C-98D8-529EB8F9226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428BBFC-E3E8-4E88-91D3-A94A94CBFDF0}"/>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393E4B1-7B4D-47A2-BED6-2FF52566F262}"/>
              </a:ext>
            </a:extLst>
          </p:cNvPr>
          <p:cNvSpPr>
            <a:spLocks noGrp="1"/>
          </p:cNvSpPr>
          <p:nvPr>
            <p:ph type="dt" sz="half" idx="10"/>
          </p:nvPr>
        </p:nvSpPr>
        <p:spPr/>
        <p:txBody>
          <a:bodyPr/>
          <a:lstStyle/>
          <a:p>
            <a:fld id="{B3E7FAE5-1D9F-42B3-8DF4-B0E45753E642}" type="datetimeFigureOut">
              <a:rPr lang="sv-SE" smtClean="0"/>
              <a:t>2022-01-28</a:t>
            </a:fld>
            <a:endParaRPr lang="sv-SE" dirty="0"/>
          </a:p>
        </p:txBody>
      </p:sp>
      <p:sp>
        <p:nvSpPr>
          <p:cNvPr id="5" name="Platshållare för sidfot 4">
            <a:extLst>
              <a:ext uri="{FF2B5EF4-FFF2-40B4-BE49-F238E27FC236}">
                <a16:creationId xmlns:a16="http://schemas.microsoft.com/office/drawing/2014/main" id="{11243F16-2A8E-448B-8DE5-1305BEA195E6}"/>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14389197-B99B-47B3-9F53-7AF5BF93CF1C}"/>
              </a:ext>
            </a:extLst>
          </p:cNvPr>
          <p:cNvSpPr>
            <a:spLocks noGrp="1"/>
          </p:cNvSpPr>
          <p:nvPr>
            <p:ph type="sldNum" sz="quarter" idx="12"/>
          </p:nvPr>
        </p:nvSpPr>
        <p:spPr/>
        <p:txBody>
          <a:bodyPr/>
          <a:lstStyle/>
          <a:p>
            <a:fld id="{EF5D013F-FAE7-4B3A-B7B4-F520D8F6E161}" type="slidenum">
              <a:rPr lang="sv-SE" smtClean="0"/>
              <a:t>‹#›</a:t>
            </a:fld>
            <a:endParaRPr lang="sv-SE" dirty="0"/>
          </a:p>
        </p:txBody>
      </p:sp>
    </p:spTree>
    <p:extLst>
      <p:ext uri="{BB962C8B-B14F-4D97-AF65-F5344CB8AC3E}">
        <p14:creationId xmlns:p14="http://schemas.microsoft.com/office/powerpoint/2010/main" val="3201163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BFF066-F871-2243-930B-56590E6CB7F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DF4B728-990B-E745-B935-D9B43C21DF42}"/>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2475127-7E38-4B46-A47E-8B22F83F928E}"/>
              </a:ext>
            </a:extLst>
          </p:cNvPr>
          <p:cNvSpPr>
            <a:spLocks noGrp="1"/>
          </p:cNvSpPr>
          <p:nvPr>
            <p:ph type="dt" sz="half" idx="10"/>
          </p:nvPr>
        </p:nvSpPr>
        <p:spPr/>
        <p:txBody>
          <a:bodyPr/>
          <a:lstStyle/>
          <a:p>
            <a:fld id="{2536DE13-328D-8644-AB0F-C2E2E7055937}" type="datetimeFigureOut">
              <a:rPr lang="sv-SE" smtClean="0"/>
              <a:t>2022-01-28</a:t>
            </a:fld>
            <a:endParaRPr lang="sv-SE" dirty="0"/>
          </a:p>
        </p:txBody>
      </p:sp>
      <p:sp>
        <p:nvSpPr>
          <p:cNvPr id="5" name="Platshållare för sidfot 4">
            <a:extLst>
              <a:ext uri="{FF2B5EF4-FFF2-40B4-BE49-F238E27FC236}">
                <a16:creationId xmlns:a16="http://schemas.microsoft.com/office/drawing/2014/main" id="{ABEAE748-745B-A842-BCD0-D5C65A0FE6E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D5C60807-6B46-684D-8685-9AF08F129B0B}"/>
              </a:ext>
            </a:extLst>
          </p:cNvPr>
          <p:cNvSpPr>
            <a:spLocks noGrp="1"/>
          </p:cNvSpPr>
          <p:nvPr>
            <p:ph type="sldNum" sz="quarter" idx="12"/>
          </p:nvPr>
        </p:nvSpPr>
        <p:spPr/>
        <p:txBody>
          <a:bodyPr/>
          <a:lstStyle/>
          <a:p>
            <a:fld id="{66E4C42A-0750-1047-9285-3DF64484E423}" type="slidenum">
              <a:rPr lang="sv-SE" smtClean="0"/>
              <a:t>‹#›</a:t>
            </a:fld>
            <a:endParaRPr lang="sv-SE" dirty="0"/>
          </a:p>
        </p:txBody>
      </p:sp>
    </p:spTree>
    <p:extLst>
      <p:ext uri="{BB962C8B-B14F-4D97-AF65-F5344CB8AC3E}">
        <p14:creationId xmlns:p14="http://schemas.microsoft.com/office/powerpoint/2010/main" val="2678331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B91969-EB70-CB4A-9C0B-0DCFBB442DF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69C3104-B7A0-2A4A-B7EE-C4334FB85C4D}"/>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D125D35A-A3A6-ED48-9EFE-086787785751}"/>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577142A-E3C4-9843-ACBE-EAD3B013C353}"/>
              </a:ext>
            </a:extLst>
          </p:cNvPr>
          <p:cNvSpPr>
            <a:spLocks noGrp="1"/>
          </p:cNvSpPr>
          <p:nvPr>
            <p:ph type="dt" sz="half" idx="10"/>
          </p:nvPr>
        </p:nvSpPr>
        <p:spPr/>
        <p:txBody>
          <a:bodyPr/>
          <a:lstStyle/>
          <a:p>
            <a:fld id="{2536DE13-328D-8644-AB0F-C2E2E7055937}" type="datetimeFigureOut">
              <a:rPr lang="sv-SE" smtClean="0"/>
              <a:t>2022-01-28</a:t>
            </a:fld>
            <a:endParaRPr lang="sv-SE" dirty="0"/>
          </a:p>
        </p:txBody>
      </p:sp>
      <p:sp>
        <p:nvSpPr>
          <p:cNvPr id="6" name="Platshållare för sidfot 5">
            <a:extLst>
              <a:ext uri="{FF2B5EF4-FFF2-40B4-BE49-F238E27FC236}">
                <a16:creationId xmlns:a16="http://schemas.microsoft.com/office/drawing/2014/main" id="{CF195D2C-96C9-1544-8DC8-3E86F9038BA8}"/>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B0EDD15D-6E9F-124F-BC16-5E49CDF36E63}"/>
              </a:ext>
            </a:extLst>
          </p:cNvPr>
          <p:cNvSpPr>
            <a:spLocks noGrp="1"/>
          </p:cNvSpPr>
          <p:nvPr>
            <p:ph type="sldNum" sz="quarter" idx="12"/>
          </p:nvPr>
        </p:nvSpPr>
        <p:spPr/>
        <p:txBody>
          <a:bodyPr/>
          <a:lstStyle/>
          <a:p>
            <a:fld id="{66E4C42A-0750-1047-9285-3DF64484E423}" type="slidenum">
              <a:rPr lang="sv-SE" smtClean="0"/>
              <a:t>‹#›</a:t>
            </a:fld>
            <a:endParaRPr lang="sv-SE" dirty="0"/>
          </a:p>
        </p:txBody>
      </p:sp>
    </p:spTree>
    <p:extLst>
      <p:ext uri="{BB962C8B-B14F-4D97-AF65-F5344CB8AC3E}">
        <p14:creationId xmlns:p14="http://schemas.microsoft.com/office/powerpoint/2010/main" val="34473484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8C623DF-8C50-443B-B92D-168629038D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C9D4F762-DEED-46B2-9599-8AE8CB39E2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A2C22C0-56DA-4329-A229-8472C5973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7FAE5-1D9F-42B3-8DF4-B0E45753E642}" type="datetimeFigureOut">
              <a:rPr lang="sv-SE" smtClean="0"/>
              <a:t>2022-01-28</a:t>
            </a:fld>
            <a:endParaRPr lang="sv-SE" dirty="0"/>
          </a:p>
        </p:txBody>
      </p:sp>
      <p:sp>
        <p:nvSpPr>
          <p:cNvPr id="5" name="Platshållare för sidfot 4">
            <a:extLst>
              <a:ext uri="{FF2B5EF4-FFF2-40B4-BE49-F238E27FC236}">
                <a16:creationId xmlns:a16="http://schemas.microsoft.com/office/drawing/2014/main" id="{F6C89D57-ECA3-45E4-A1F6-D3A18F492B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Platshållare för bildnummer 5">
            <a:extLst>
              <a:ext uri="{FF2B5EF4-FFF2-40B4-BE49-F238E27FC236}">
                <a16:creationId xmlns:a16="http://schemas.microsoft.com/office/drawing/2014/main" id="{D41990C5-D279-43DC-934B-5ACF885C62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D013F-FAE7-4B3A-B7B4-F520D8F6E161}" type="slidenum">
              <a:rPr lang="sv-SE" smtClean="0"/>
              <a:t>‹#›</a:t>
            </a:fld>
            <a:endParaRPr lang="sv-SE" dirty="0"/>
          </a:p>
        </p:txBody>
      </p:sp>
    </p:spTree>
    <p:extLst>
      <p:ext uri="{BB962C8B-B14F-4D97-AF65-F5344CB8AC3E}">
        <p14:creationId xmlns:p14="http://schemas.microsoft.com/office/powerpoint/2010/main" val="2582762530"/>
      </p:ext>
    </p:extLst>
  </p:cSld>
  <p:clrMap bg1="lt1" tx1="dk1" bg2="lt2" tx2="dk2" accent1="accent1" accent2="accent2" accent3="accent3" accent4="accent4" accent5="accent5" accent6="accent6" hlink="hlink" folHlink="folHlink"/>
  <p:sldLayoutIdLst>
    <p:sldLayoutId id="2147483649"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701DCDE-E632-9B47-A35D-4F043ADCCC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CE5E38E-521C-B148-8997-E31DE97913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252C0E4-A937-C04C-9C89-F3BE01F644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36DE13-328D-8644-AB0F-C2E2E7055937}" type="datetimeFigureOut">
              <a:rPr lang="sv-SE" smtClean="0"/>
              <a:t>2022-01-28</a:t>
            </a:fld>
            <a:endParaRPr lang="sv-SE" dirty="0"/>
          </a:p>
        </p:txBody>
      </p:sp>
      <p:sp>
        <p:nvSpPr>
          <p:cNvPr id="5" name="Platshållare för sidfot 4">
            <a:extLst>
              <a:ext uri="{FF2B5EF4-FFF2-40B4-BE49-F238E27FC236}">
                <a16:creationId xmlns:a16="http://schemas.microsoft.com/office/drawing/2014/main" id="{2A796D76-FF69-534F-86CA-824D8F135F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Platshållare för bildnummer 5">
            <a:extLst>
              <a:ext uri="{FF2B5EF4-FFF2-40B4-BE49-F238E27FC236}">
                <a16:creationId xmlns:a16="http://schemas.microsoft.com/office/drawing/2014/main" id="{0391E0B5-8AF7-F449-AD54-3950B6F226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E4C42A-0750-1047-9285-3DF64484E423}" type="slidenum">
              <a:rPr lang="sv-SE" smtClean="0"/>
              <a:t>‹#›</a:t>
            </a:fld>
            <a:endParaRPr lang="sv-SE" dirty="0"/>
          </a:p>
        </p:txBody>
      </p:sp>
    </p:spTree>
    <p:extLst>
      <p:ext uri="{BB962C8B-B14F-4D97-AF65-F5344CB8AC3E}">
        <p14:creationId xmlns:p14="http://schemas.microsoft.com/office/powerpoint/2010/main" val="4245040331"/>
      </p:ext>
    </p:extLst>
  </p:cSld>
  <p:clrMap bg1="lt1" tx1="dk1" bg2="lt2" tx2="dk2" accent1="accent1" accent2="accent2" accent3="accent3" accent4="accent4" accent5="accent5" accent6="accent6" hlink="hlink" folHlink="folHlink"/>
  <p:sldLayoutIdLst>
    <p:sldLayoutId id="2147483650" r:id="rId1"/>
    <p:sldLayoutId id="214748365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slideLayout" Target="../slideLayouts/slideLayout2.xml"/><Relationship Id="rId6" Type="http://schemas.openxmlformats.org/officeDocument/2006/relationships/image" Target="../media/image4.svg"/><Relationship Id="rId11" Type="http://schemas.openxmlformats.org/officeDocument/2006/relationships/image" Target="../media/image9.png"/><Relationship Id="rId24" Type="http://schemas.openxmlformats.org/officeDocument/2006/relationships/image" Target="../media/image22.sv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svg"/><Relationship Id="rId19" Type="http://schemas.openxmlformats.org/officeDocument/2006/relationships/image" Target="../media/image17.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4.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sprakstegen.se/a/uploads/dokument/F%C3%B6r%C3%A4ldragruppsmaterial_A4_webb.pdf" TargetMode="External"/><Relationship Id="rId5" Type="http://schemas.openxmlformats.org/officeDocument/2006/relationships/image" Target="../media/image2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youtube.com/watch?app=desktop&amp;v=X1nzc9P5MSA" TargetMode="External"/><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hyperlink" Target="https://www.rikshandboken-bhv.se/lankbibliotek/film-att-lasa-for-sma-barn---bokstart.se/" TargetMode="External"/><Relationship Id="rId3" Type="http://schemas.openxmlformats.org/officeDocument/2006/relationships/image" Target="../media/image28.png"/><Relationship Id="rId7" Type="http://schemas.openxmlformats.org/officeDocument/2006/relationships/hyperlink" Target="https://sas.vgregion.se/avdelningar-och-mottagningar2/logoped/blom/tal--och-sprakutveckling/"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bvcpodden.fireside.fm/" TargetMode="External"/><Relationship Id="rId11" Type="http://schemas.openxmlformats.org/officeDocument/2006/relationships/image" Target="../media/image31.png"/><Relationship Id="rId5" Type="http://schemas.openxmlformats.org/officeDocument/2006/relationships/hyperlink" Target="https://www.1177.se/Vastmanland/barn--gravid/sa-vaxer-och-utvecklas-barn/barnets-utveckling/barnets-utveckling-0-6-manader/" TargetMode="External"/><Relationship Id="rId10" Type="http://schemas.openxmlformats.org/officeDocument/2006/relationships/image" Target="../media/image30.png"/><Relationship Id="rId4" Type="http://schemas.openxmlformats.org/officeDocument/2006/relationships/hyperlink" Target="https://www.rikshandboken-bhv.se/halsa-och-utveckling/kommunikativ-utveckling/barnets-kommunikations--sprak--och-talutveckling/" TargetMode="External"/><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738E2C9-9882-4575-8F67-2EC41238543E}"/>
              </a:ext>
            </a:extLst>
          </p:cNvPr>
          <p:cNvSpPr>
            <a:spLocks noGrp="1"/>
          </p:cNvSpPr>
          <p:nvPr>
            <p:ph type="title"/>
          </p:nvPr>
        </p:nvSpPr>
        <p:spPr>
          <a:xfrm>
            <a:off x="838200" y="304165"/>
            <a:ext cx="10515600" cy="559435"/>
          </a:xfrm>
          <a:solidFill>
            <a:schemeClr val="accent6">
              <a:lumMod val="20000"/>
              <a:lumOff val="80000"/>
              <a:alpha val="75000"/>
            </a:schemeClr>
          </a:solidFill>
        </p:spPr>
        <p:txBody>
          <a:bodyPr>
            <a:normAutofit/>
          </a:bodyPr>
          <a:lstStyle/>
          <a:p>
            <a:r>
              <a:rPr lang="sv-SE" sz="1600" dirty="0">
                <a:latin typeface="Gill Sans MT" panose="020B0502020104020203" pitchFamily="34" charset="0"/>
              </a:rPr>
              <a:t> Nationella Utvecklingsgruppen för Föräldraskapsstöd i Grupp</a:t>
            </a:r>
          </a:p>
        </p:txBody>
      </p:sp>
      <p:sp>
        <p:nvSpPr>
          <p:cNvPr id="3" name="Platshållare för innehåll 2">
            <a:extLst>
              <a:ext uri="{FF2B5EF4-FFF2-40B4-BE49-F238E27FC236}">
                <a16:creationId xmlns:a16="http://schemas.microsoft.com/office/drawing/2014/main" id="{9FD8B790-ECAC-44B2-99B1-FFEB2F985D0E}"/>
              </a:ext>
            </a:extLst>
          </p:cNvPr>
          <p:cNvSpPr>
            <a:spLocks noGrp="1"/>
          </p:cNvSpPr>
          <p:nvPr>
            <p:ph idx="1"/>
          </p:nvPr>
        </p:nvSpPr>
        <p:spPr>
          <a:xfrm rot="600000">
            <a:off x="1062320" y="1635891"/>
            <a:ext cx="10276840" cy="2808590"/>
          </a:xfrm>
          <a:solidFill>
            <a:schemeClr val="tx1">
              <a:lumMod val="85000"/>
              <a:lumOff val="15000"/>
            </a:schemeClr>
          </a:solidFill>
          <a:ln>
            <a:noFill/>
          </a:ln>
          <a:effectLst>
            <a:outerShdw blurRad="190500" dist="228600" dir="2700000" algn="ctr">
              <a:srgbClr val="000000">
                <a:alpha val="30000"/>
              </a:srgbClr>
            </a:outerShdw>
          </a:effectLst>
          <a:scene3d>
            <a:camera prst="orthographicFront">
              <a:rot lat="0" lon="0" rev="60000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a:normAutofit fontScale="85000" lnSpcReduction="20000"/>
          </a:bodyPr>
          <a:lstStyle/>
          <a:p>
            <a:pPr marL="0" indent="0">
              <a:buNone/>
            </a:pPr>
            <a:endParaRPr lang="sv-SE" sz="4400" dirty="0">
              <a:latin typeface="Modern Love" panose="04090805081005020601" pitchFamily="82" charset="0"/>
            </a:endParaRPr>
          </a:p>
          <a:p>
            <a:pPr marL="0" indent="0" algn="ctr">
              <a:buNone/>
            </a:pPr>
            <a:r>
              <a:rPr lang="sv-SE" sz="5400" dirty="0">
                <a:solidFill>
                  <a:schemeClr val="bg1">
                    <a:lumMod val="95000"/>
                  </a:schemeClr>
                </a:solidFill>
                <a:latin typeface="Modern Love" panose="04090805081005020601" pitchFamily="82" charset="0"/>
              </a:rPr>
              <a:t>TEMA </a:t>
            </a:r>
          </a:p>
          <a:p>
            <a:pPr marL="0" indent="0" algn="ctr">
              <a:buNone/>
            </a:pPr>
            <a:r>
              <a:rPr lang="sv-SE" sz="4400" dirty="0">
                <a:solidFill>
                  <a:schemeClr val="bg1">
                    <a:lumMod val="95000"/>
                  </a:schemeClr>
                </a:solidFill>
                <a:latin typeface="Modern Love" panose="04090805081005020601" pitchFamily="82" charset="0"/>
              </a:rPr>
              <a:t>               </a:t>
            </a:r>
            <a:endParaRPr lang="sv-SE" sz="8000" dirty="0">
              <a:solidFill>
                <a:schemeClr val="bg1">
                  <a:lumMod val="95000"/>
                </a:schemeClr>
              </a:solidFill>
              <a:latin typeface="Modern Love" panose="04090805081005020601" pitchFamily="82" charset="0"/>
            </a:endParaRPr>
          </a:p>
          <a:p>
            <a:pPr marL="0" indent="0" algn="ctr">
              <a:buNone/>
            </a:pPr>
            <a:r>
              <a:rPr lang="sv-SE" sz="9600" dirty="0">
                <a:solidFill>
                  <a:schemeClr val="bg1">
                    <a:lumMod val="95000"/>
                  </a:schemeClr>
                </a:solidFill>
                <a:latin typeface="Modern Love" panose="04090805081005020601" pitchFamily="82" charset="0"/>
              </a:rPr>
              <a:t> UTVECKLING</a:t>
            </a:r>
          </a:p>
        </p:txBody>
      </p:sp>
      <p:pic>
        <p:nvPicPr>
          <p:cNvPr id="23" name="Bild 22" descr="Kaffe">
            <a:extLst>
              <a:ext uri="{FF2B5EF4-FFF2-40B4-BE49-F238E27FC236}">
                <a16:creationId xmlns:a16="http://schemas.microsoft.com/office/drawing/2014/main" id="{2C79B9E9-4393-4CD5-9994-F2366FDF1D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2178" y="5319007"/>
            <a:ext cx="914400" cy="914400"/>
          </a:xfrm>
          <a:prstGeom prst="rect">
            <a:avLst/>
          </a:prstGeom>
        </p:spPr>
      </p:pic>
      <p:pic>
        <p:nvPicPr>
          <p:cNvPr id="34" name="Bild 33" descr="Smartphone">
            <a:extLst>
              <a:ext uri="{FF2B5EF4-FFF2-40B4-BE49-F238E27FC236}">
                <a16:creationId xmlns:a16="http://schemas.microsoft.com/office/drawing/2014/main" id="{47BF5C00-270A-481C-AAB2-7CC15DC0F8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06293" y="5367172"/>
            <a:ext cx="914400" cy="914400"/>
          </a:xfrm>
          <a:prstGeom prst="rect">
            <a:avLst/>
          </a:prstGeom>
        </p:spPr>
      </p:pic>
      <p:pic>
        <p:nvPicPr>
          <p:cNvPr id="36" name="Bild 35" descr="Nappflaska">
            <a:extLst>
              <a:ext uri="{FF2B5EF4-FFF2-40B4-BE49-F238E27FC236}">
                <a16:creationId xmlns:a16="http://schemas.microsoft.com/office/drawing/2014/main" id="{7A55B353-E6E7-4162-93E6-152F8071BF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24701" y="5445952"/>
            <a:ext cx="914400" cy="914400"/>
          </a:xfrm>
          <a:prstGeom prst="rect">
            <a:avLst/>
          </a:prstGeom>
        </p:spPr>
      </p:pic>
      <p:sp>
        <p:nvSpPr>
          <p:cNvPr id="16" name="Explosion: 14 punkter 15">
            <a:extLst>
              <a:ext uri="{FF2B5EF4-FFF2-40B4-BE49-F238E27FC236}">
                <a16:creationId xmlns:a16="http://schemas.microsoft.com/office/drawing/2014/main" id="{E453DC88-F73F-4ED0-A4F4-1747B07E8E23}"/>
              </a:ext>
            </a:extLst>
          </p:cNvPr>
          <p:cNvSpPr/>
          <p:nvPr/>
        </p:nvSpPr>
        <p:spPr>
          <a:xfrm>
            <a:off x="293914" y="1158614"/>
            <a:ext cx="5191694" cy="2270386"/>
          </a:xfrm>
          <a:prstGeom prst="irregularSeal2">
            <a:avLst/>
          </a:prstGeom>
          <a:solidFill>
            <a:schemeClr val="accent6">
              <a:lumMod val="20000"/>
              <a:lumOff val="80000"/>
            </a:schemeClr>
          </a:solidFill>
          <a:ln>
            <a:solidFill>
              <a:schemeClr val="tx1"/>
            </a:solidFill>
          </a:ln>
          <a:effectLst>
            <a:glow rad="228600">
              <a:schemeClr val="accent6">
                <a:satMod val="175000"/>
                <a:alpha val="40000"/>
              </a:schemeClr>
            </a:glow>
            <a:outerShdw blurRad="50800" dist="50800" dir="5400000" algn="ctr" rotWithShape="0">
              <a:schemeClr val="tx1"/>
            </a:outerShdw>
          </a:effectLst>
          <a:scene3d>
            <a:camera prst="orthographicFront"/>
            <a:lightRig rig="threePt" dir="t"/>
          </a:scene3d>
          <a:sp3d prstMaterial="plastic">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200" dirty="0">
                <a:solidFill>
                  <a:schemeClr val="accent6">
                    <a:lumMod val="75000"/>
                  </a:schemeClr>
                </a:solidFill>
                <a:latin typeface="Modern Love" panose="04090805081005020601" pitchFamily="82" charset="0"/>
              </a:rPr>
              <a:t>  </a:t>
            </a:r>
            <a:r>
              <a:rPr lang="sv-SE" sz="2000" dirty="0">
                <a:solidFill>
                  <a:schemeClr val="accent6">
                    <a:lumMod val="75000"/>
                  </a:schemeClr>
                </a:solidFill>
                <a:effectLst>
                  <a:outerShdw blurRad="38100" dist="38100" dir="2700000" algn="tl">
                    <a:srgbClr val="000000">
                      <a:alpha val="43137"/>
                    </a:srgbClr>
                  </a:outerShdw>
                </a:effectLst>
                <a:latin typeface="Modern Love" panose="04090805081005020601" pitchFamily="82" charset="0"/>
              </a:rPr>
              <a:t>Språk   &amp; Kommunikation</a:t>
            </a:r>
          </a:p>
        </p:txBody>
      </p:sp>
      <p:pic>
        <p:nvPicPr>
          <p:cNvPr id="8" name="Bild 7" descr="Man som byter på baby">
            <a:extLst>
              <a:ext uri="{FF2B5EF4-FFF2-40B4-BE49-F238E27FC236}">
                <a16:creationId xmlns:a16="http://schemas.microsoft.com/office/drawing/2014/main" id="{56F0A253-F2CA-4B87-8BDE-EB82D9580B7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78942" y="5397108"/>
            <a:ext cx="914400" cy="914400"/>
          </a:xfrm>
          <a:prstGeom prst="rect">
            <a:avLst/>
          </a:prstGeom>
        </p:spPr>
      </p:pic>
      <p:pic>
        <p:nvPicPr>
          <p:cNvPr id="18" name="Bild 17" descr="Baby">
            <a:extLst>
              <a:ext uri="{FF2B5EF4-FFF2-40B4-BE49-F238E27FC236}">
                <a16:creationId xmlns:a16="http://schemas.microsoft.com/office/drawing/2014/main" id="{CE922129-7475-410B-9E7D-6FF64382F04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12634" y="5445952"/>
            <a:ext cx="914400" cy="914400"/>
          </a:xfrm>
          <a:prstGeom prst="rect">
            <a:avLst/>
          </a:prstGeom>
        </p:spPr>
      </p:pic>
      <p:pic>
        <p:nvPicPr>
          <p:cNvPr id="20" name="Bild 19" descr="Bil">
            <a:extLst>
              <a:ext uri="{FF2B5EF4-FFF2-40B4-BE49-F238E27FC236}">
                <a16:creationId xmlns:a16="http://schemas.microsoft.com/office/drawing/2014/main" id="{E508A119-490B-4806-987E-B982C2D65AF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39985" y="5504250"/>
            <a:ext cx="914400" cy="914400"/>
          </a:xfrm>
          <a:prstGeom prst="rect">
            <a:avLst/>
          </a:prstGeom>
        </p:spPr>
      </p:pic>
      <p:pic>
        <p:nvPicPr>
          <p:cNvPr id="22" name="Bild 21" descr="Baby som kryper">
            <a:extLst>
              <a:ext uri="{FF2B5EF4-FFF2-40B4-BE49-F238E27FC236}">
                <a16:creationId xmlns:a16="http://schemas.microsoft.com/office/drawing/2014/main" id="{696BF9D2-3930-4BE3-9315-C764A57A773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806458" y="5397108"/>
            <a:ext cx="914400" cy="914400"/>
          </a:xfrm>
          <a:prstGeom prst="rect">
            <a:avLst/>
          </a:prstGeom>
        </p:spPr>
      </p:pic>
      <p:pic>
        <p:nvPicPr>
          <p:cNvPr id="25" name="Bild 24" descr="Sax">
            <a:extLst>
              <a:ext uri="{FF2B5EF4-FFF2-40B4-BE49-F238E27FC236}">
                <a16:creationId xmlns:a16="http://schemas.microsoft.com/office/drawing/2014/main" id="{0FC5287F-2427-4760-8190-0C413E1604E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802190" y="5435066"/>
            <a:ext cx="914400" cy="914400"/>
          </a:xfrm>
          <a:prstGeom prst="rect">
            <a:avLst/>
          </a:prstGeom>
        </p:spPr>
      </p:pic>
      <p:pic>
        <p:nvPicPr>
          <p:cNvPr id="27" name="Bild 26" descr="Sol">
            <a:extLst>
              <a:ext uri="{FF2B5EF4-FFF2-40B4-BE49-F238E27FC236}">
                <a16:creationId xmlns:a16="http://schemas.microsoft.com/office/drawing/2014/main" id="{F32B1CA4-2FCB-4A86-8486-CA233259172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959822" y="5445952"/>
            <a:ext cx="914400" cy="914400"/>
          </a:xfrm>
          <a:prstGeom prst="rect">
            <a:avLst/>
          </a:prstGeom>
        </p:spPr>
      </p:pic>
      <p:pic>
        <p:nvPicPr>
          <p:cNvPr id="29" name="Bild 28" descr="Kvinna med barnkärra">
            <a:extLst>
              <a:ext uri="{FF2B5EF4-FFF2-40B4-BE49-F238E27FC236}">
                <a16:creationId xmlns:a16="http://schemas.microsoft.com/office/drawing/2014/main" id="{37929C86-8DF9-4EEC-A2D3-540AE0EE0BB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010301" y="5397108"/>
            <a:ext cx="914400" cy="914400"/>
          </a:xfrm>
          <a:prstGeom prst="rect">
            <a:avLst/>
          </a:prstGeom>
        </p:spPr>
      </p:pic>
      <p:pic>
        <p:nvPicPr>
          <p:cNvPr id="31" name="Bild 30" descr="Man med baby">
            <a:extLst>
              <a:ext uri="{FF2B5EF4-FFF2-40B4-BE49-F238E27FC236}">
                <a16:creationId xmlns:a16="http://schemas.microsoft.com/office/drawing/2014/main" id="{9EE530C7-544B-4DE4-AC09-06625595136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51722" y="5367172"/>
            <a:ext cx="914400" cy="914400"/>
          </a:xfrm>
          <a:prstGeom prst="rect">
            <a:avLst/>
          </a:prstGeom>
        </p:spPr>
      </p:pic>
    </p:spTree>
    <p:extLst>
      <p:ext uri="{BB962C8B-B14F-4D97-AF65-F5344CB8AC3E}">
        <p14:creationId xmlns:p14="http://schemas.microsoft.com/office/powerpoint/2010/main" val="1258705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48A38C-2C39-F64F-A3FB-31B4773C5D58}"/>
              </a:ext>
            </a:extLst>
          </p:cNvPr>
          <p:cNvSpPr>
            <a:spLocks noGrp="1"/>
          </p:cNvSpPr>
          <p:nvPr>
            <p:ph type="ctrTitle"/>
          </p:nvPr>
        </p:nvSpPr>
        <p:spPr>
          <a:xfrm>
            <a:off x="1524000" y="1795748"/>
            <a:ext cx="9144000" cy="1460213"/>
          </a:xfrm>
          <a:solidFill>
            <a:schemeClr val="accent6">
              <a:lumMod val="20000"/>
              <a:lumOff val="80000"/>
            </a:schemeClr>
          </a:solidFill>
          <a:effectLst>
            <a:outerShdw blurRad="50800" dist="38100" dir="2700000" algn="tl" rotWithShape="0">
              <a:prstClr val="black">
                <a:alpha val="40000"/>
              </a:prstClr>
            </a:outerShdw>
          </a:effectLst>
        </p:spPr>
        <p:txBody>
          <a:bodyPr>
            <a:normAutofit/>
          </a:bodyPr>
          <a:lstStyle/>
          <a:p>
            <a:r>
              <a:rPr lang="sv-SE" sz="7300" dirty="0">
                <a:latin typeface="Modern Love" panose="020F0502020204030204" pitchFamily="34" charset="0"/>
              </a:rPr>
              <a:t>Välkomna!</a:t>
            </a:r>
          </a:p>
        </p:txBody>
      </p:sp>
      <p:sp>
        <p:nvSpPr>
          <p:cNvPr id="3" name="Underrubrik 2">
            <a:extLst>
              <a:ext uri="{FF2B5EF4-FFF2-40B4-BE49-F238E27FC236}">
                <a16:creationId xmlns:a16="http://schemas.microsoft.com/office/drawing/2014/main" id="{8879F4FE-108C-CE44-BD8D-03F7A37A6A9B}"/>
              </a:ext>
            </a:extLst>
          </p:cNvPr>
          <p:cNvSpPr>
            <a:spLocks noGrp="1"/>
          </p:cNvSpPr>
          <p:nvPr>
            <p:ph type="subTitle" idx="1"/>
          </p:nvPr>
        </p:nvSpPr>
        <p:spPr>
          <a:xfrm>
            <a:off x="1524000" y="3602038"/>
            <a:ext cx="9144000" cy="2387600"/>
          </a:xfrm>
        </p:spPr>
        <p:txBody>
          <a:bodyPr>
            <a:normAutofit/>
          </a:bodyPr>
          <a:lstStyle/>
          <a:p>
            <a:pPr marL="342900" indent="-342900">
              <a:buFont typeface="Arial" panose="020B0604020202020204" pitchFamily="34" charset="0"/>
              <a:buChar char="•"/>
            </a:pPr>
            <a:r>
              <a:rPr lang="sv-SE" sz="2900" dirty="0"/>
              <a:t>Digital genomgång</a:t>
            </a:r>
          </a:p>
          <a:p>
            <a:pPr marL="342900" indent="-342900">
              <a:buFont typeface="Arial" panose="020B0604020202020204" pitchFamily="34" charset="0"/>
              <a:buChar char="•"/>
            </a:pPr>
            <a:r>
              <a:rPr lang="sv-SE" sz="2900" dirty="0"/>
              <a:t>Tidsramar</a:t>
            </a:r>
          </a:p>
          <a:p>
            <a:pPr marL="342900" indent="-342900">
              <a:buFont typeface="Arial" panose="020B0604020202020204" pitchFamily="34" charset="0"/>
              <a:buChar char="•"/>
            </a:pPr>
            <a:r>
              <a:rPr lang="sv-SE" sz="2900" dirty="0"/>
              <a:t>Nya ansikten?</a:t>
            </a:r>
          </a:p>
          <a:p>
            <a:pPr marL="342900" indent="-342900">
              <a:buFont typeface="Arial" panose="020B0604020202020204" pitchFamily="34" charset="0"/>
              <a:buChar char="•"/>
            </a:pPr>
            <a:r>
              <a:rPr lang="sv-SE" sz="2900" dirty="0"/>
              <a:t>Dagens diskussionstema</a:t>
            </a:r>
          </a:p>
          <a:p>
            <a:pPr marL="342900" indent="-342900">
              <a:buFont typeface="Arial" panose="020B0604020202020204" pitchFamily="34" charset="0"/>
              <a:buChar char="•"/>
            </a:pPr>
            <a:endParaRPr lang="sv-SE" sz="2900" dirty="0"/>
          </a:p>
        </p:txBody>
      </p:sp>
      <p:pic>
        <p:nvPicPr>
          <p:cNvPr id="6" name="Bild 5" descr="Radiomikrofon">
            <a:extLst>
              <a:ext uri="{FF2B5EF4-FFF2-40B4-BE49-F238E27FC236}">
                <a16:creationId xmlns:a16="http://schemas.microsoft.com/office/drawing/2014/main" id="{01E661AA-4657-4519-B8AD-9037E74802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27213" y="2889909"/>
            <a:ext cx="2539333" cy="2744129"/>
          </a:xfrm>
          <a:prstGeom prst="rect">
            <a:avLst/>
          </a:prstGeom>
        </p:spPr>
      </p:pic>
      <p:sp>
        <p:nvSpPr>
          <p:cNvPr id="7" name="Explosion: 8 punkter 6">
            <a:extLst>
              <a:ext uri="{FF2B5EF4-FFF2-40B4-BE49-F238E27FC236}">
                <a16:creationId xmlns:a16="http://schemas.microsoft.com/office/drawing/2014/main" id="{4923DC11-5B69-461B-A1F1-8402450418FA}"/>
              </a:ext>
            </a:extLst>
          </p:cNvPr>
          <p:cNvSpPr/>
          <p:nvPr/>
        </p:nvSpPr>
        <p:spPr>
          <a:xfrm>
            <a:off x="8596437" y="502852"/>
            <a:ext cx="2985962" cy="3099186"/>
          </a:xfrm>
          <a:prstGeom prst="irregularSeal1">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latin typeface="Modern Love" pitchFamily="82" charset="0"/>
              </a:rPr>
              <a:t>Obs!</a:t>
            </a:r>
          </a:p>
          <a:p>
            <a:pPr algn="ctr"/>
            <a:r>
              <a:rPr lang="sv-SE" sz="2200" b="1" dirty="0">
                <a:solidFill>
                  <a:schemeClr val="tx1"/>
                </a:solidFill>
              </a:rPr>
              <a:t>MUTE</a:t>
            </a:r>
          </a:p>
        </p:txBody>
      </p:sp>
    </p:spTree>
    <p:extLst>
      <p:ext uri="{BB962C8B-B14F-4D97-AF65-F5344CB8AC3E}">
        <p14:creationId xmlns:p14="http://schemas.microsoft.com/office/powerpoint/2010/main" val="253635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A67CA9-F3E4-4918-8582-5870E429546B}"/>
              </a:ext>
            </a:extLst>
          </p:cNvPr>
          <p:cNvSpPr>
            <a:spLocks noGrp="1"/>
          </p:cNvSpPr>
          <p:nvPr>
            <p:ph type="title"/>
          </p:nvPr>
        </p:nvSpPr>
        <p:spPr>
          <a:xfrm>
            <a:off x="672029" y="589280"/>
            <a:ext cx="10906699" cy="1605280"/>
          </a:xfrm>
          <a:solidFill>
            <a:schemeClr val="accent6">
              <a:lumMod val="20000"/>
              <a:lumOff val="80000"/>
            </a:schemeClr>
          </a:solidFill>
          <a:effectLst>
            <a:outerShdw blurRad="50800" dist="38100" dir="2700000" algn="tl" rotWithShape="0">
              <a:prstClr val="black">
                <a:alpha val="40000"/>
              </a:prstClr>
            </a:outerShdw>
          </a:effectLst>
        </p:spPr>
        <p:txBody>
          <a:bodyPr/>
          <a:lstStyle/>
          <a:p>
            <a:pPr algn="ctr"/>
            <a:r>
              <a:rPr lang="sv-SE" dirty="0">
                <a:solidFill>
                  <a:schemeClr val="tx1">
                    <a:lumMod val="85000"/>
                    <a:lumOff val="15000"/>
                  </a:schemeClr>
                </a:solidFill>
                <a:latin typeface="Modern Love" panose="04090805081005020601" pitchFamily="82" charset="0"/>
              </a:rPr>
              <a:t>SYFTET MED DAGENS DISKUSSIONSTEMA</a:t>
            </a:r>
          </a:p>
        </p:txBody>
      </p:sp>
      <p:sp>
        <p:nvSpPr>
          <p:cNvPr id="3" name="Platshållare för innehåll 2">
            <a:extLst>
              <a:ext uri="{FF2B5EF4-FFF2-40B4-BE49-F238E27FC236}">
                <a16:creationId xmlns:a16="http://schemas.microsoft.com/office/drawing/2014/main" id="{DC21FE19-7A57-4B47-975D-D98044A43557}"/>
              </a:ext>
            </a:extLst>
          </p:cNvPr>
          <p:cNvSpPr>
            <a:spLocks noGrp="1"/>
          </p:cNvSpPr>
          <p:nvPr>
            <p:ph idx="1"/>
          </p:nvPr>
        </p:nvSpPr>
        <p:spPr>
          <a:xfrm>
            <a:off x="838200" y="2426647"/>
            <a:ext cx="10515600" cy="3860483"/>
          </a:xfrm>
          <a:solidFill>
            <a:schemeClr val="accent6">
              <a:lumMod val="20000"/>
              <a:lumOff val="80000"/>
              <a:alpha val="14000"/>
            </a:schemeClr>
          </a:solidFill>
          <a:effectLst/>
        </p:spPr>
        <p:txBody>
          <a:bodyPr/>
          <a:lstStyle/>
          <a:p>
            <a:pPr marL="0" indent="0">
              <a:buNone/>
            </a:pPr>
            <a:r>
              <a:rPr lang="sv-SE" dirty="0"/>
              <a:t>    </a:t>
            </a:r>
          </a:p>
          <a:p>
            <a:pPr marL="0" indent="0">
              <a:buNone/>
            </a:pPr>
            <a:endParaRPr lang="sv-SE" dirty="0"/>
          </a:p>
          <a:p>
            <a:pPr marL="0" indent="0" algn="ctr">
              <a:buNone/>
            </a:pPr>
            <a:r>
              <a:rPr lang="sv-SE" dirty="0"/>
              <a:t>  </a:t>
            </a:r>
          </a:p>
        </p:txBody>
      </p:sp>
      <p:sp>
        <p:nvSpPr>
          <p:cNvPr id="5" name="Moln 4">
            <a:extLst>
              <a:ext uri="{FF2B5EF4-FFF2-40B4-BE49-F238E27FC236}">
                <a16:creationId xmlns:a16="http://schemas.microsoft.com/office/drawing/2014/main" id="{C99C49DB-D0C2-4D81-AEDD-78AA5E4968D3}"/>
              </a:ext>
            </a:extLst>
          </p:cNvPr>
          <p:cNvSpPr/>
          <p:nvPr/>
        </p:nvSpPr>
        <p:spPr>
          <a:xfrm>
            <a:off x="2006600" y="2877798"/>
            <a:ext cx="8178800" cy="3860483"/>
          </a:xfrm>
          <a:prstGeom prst="cloud">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path path="circle">
              <a:fillToRect l="100000" t="100000"/>
            </a:path>
            <a:tileRect r="-100000" b="-100000"/>
          </a:gradFill>
          <a:ln>
            <a:solidFill>
              <a:schemeClr val="tx1"/>
            </a:solidFill>
          </a:ln>
          <a:effectLst>
            <a:glow rad="63500">
              <a:schemeClr val="tx1">
                <a:lumMod val="85000"/>
                <a:lumOff val="15000"/>
                <a:alpha val="40000"/>
              </a:schemeClr>
            </a:glow>
            <a:outerShdw blurRad="50800" dist="50800" dir="5400000" algn="ctr" rotWithShape="0">
              <a:schemeClr val="tx1">
                <a:lumMod val="85000"/>
                <a:lumOff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textruta 5">
            <a:extLst>
              <a:ext uri="{FF2B5EF4-FFF2-40B4-BE49-F238E27FC236}">
                <a16:creationId xmlns:a16="http://schemas.microsoft.com/office/drawing/2014/main" id="{0EDF7D69-C47C-4BBA-B97B-741B05FB508F}"/>
              </a:ext>
            </a:extLst>
          </p:cNvPr>
          <p:cNvSpPr txBox="1"/>
          <p:nvPr/>
        </p:nvSpPr>
        <p:spPr>
          <a:xfrm>
            <a:off x="3408710" y="3361490"/>
            <a:ext cx="5132208" cy="2893100"/>
          </a:xfrm>
          <a:prstGeom prst="rect">
            <a:avLst/>
          </a:prstGeom>
          <a:noFill/>
        </p:spPr>
        <p:txBody>
          <a:bodyPr wrap="square" rtlCol="0">
            <a:spAutoFit/>
          </a:bodyPr>
          <a:lstStyle/>
          <a:p>
            <a:pPr algn="ctr">
              <a:lnSpc>
                <a:spcPct val="150000"/>
              </a:lnSpc>
            </a:pPr>
            <a:r>
              <a:rPr lang="sv-SE" sz="2800" dirty="0"/>
              <a:t>Att reflektera kring</a:t>
            </a:r>
          </a:p>
          <a:p>
            <a:pPr algn="ctr">
              <a:lnSpc>
                <a:spcPct val="150000"/>
              </a:lnSpc>
            </a:pPr>
            <a:r>
              <a:rPr lang="sv-SE" sz="2800" dirty="0">
                <a:latin typeface="Modern Love" panose="04090805081005020601" pitchFamily="82" charset="0"/>
              </a:rPr>
              <a:t>BARNS SPRÅKLIGA UTVECKLING</a:t>
            </a:r>
          </a:p>
          <a:p>
            <a:pPr algn="ctr"/>
            <a:r>
              <a:rPr lang="sv-SE" sz="2800" dirty="0"/>
              <a:t>- Individuella förutsättningar &amp; miljöns betydelse</a:t>
            </a:r>
          </a:p>
        </p:txBody>
      </p:sp>
      <p:pic>
        <p:nvPicPr>
          <p:cNvPr id="10" name="Inspelat ljud">
            <a:hlinkClick r:id="" action="ppaction://media"/>
            <a:extLst>
              <a:ext uri="{FF2B5EF4-FFF2-40B4-BE49-F238E27FC236}">
                <a16:creationId xmlns:a16="http://schemas.microsoft.com/office/drawing/2014/main" id="{D1F4471E-618B-4A3F-A165-03FBCB8999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09211" y="2751889"/>
            <a:ext cx="863601" cy="863601"/>
          </a:xfrm>
          <a:prstGeom prst="rect">
            <a:avLst/>
          </a:prstGeom>
        </p:spPr>
      </p:pic>
    </p:spTree>
    <p:extLst>
      <p:ext uri="{BB962C8B-B14F-4D97-AF65-F5344CB8AC3E}">
        <p14:creationId xmlns:p14="http://schemas.microsoft.com/office/powerpoint/2010/main" val="157289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65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661D7-9F01-4C51-A72E-94606AB72983}"/>
              </a:ext>
            </a:extLst>
          </p:cNvPr>
          <p:cNvSpPr>
            <a:spLocks noGrp="1"/>
          </p:cNvSpPr>
          <p:nvPr>
            <p:ph type="title"/>
          </p:nvPr>
        </p:nvSpPr>
        <p:spPr/>
        <p:txBody>
          <a:bodyPr/>
          <a:lstStyle/>
          <a:p>
            <a:pPr algn="ctr"/>
            <a:r>
              <a:rPr lang="sv-SE" dirty="0">
                <a:latin typeface="Modern Love" panose="04090805081005020601" pitchFamily="82" charset="0"/>
              </a:rPr>
              <a:t> IGENKÄNNINGSFAKTOR?</a:t>
            </a:r>
          </a:p>
        </p:txBody>
      </p:sp>
      <p:pic>
        <p:nvPicPr>
          <p:cNvPr id="7" name="Platshållare för innehåll 3">
            <a:extLst>
              <a:ext uri="{FF2B5EF4-FFF2-40B4-BE49-F238E27FC236}">
                <a16:creationId xmlns:a16="http://schemas.microsoft.com/office/drawing/2014/main" id="{0DE80223-3FD7-4F40-92FA-DC389F6D1862}"/>
              </a:ext>
            </a:extLst>
          </p:cNvPr>
          <p:cNvPicPr>
            <a:picLocks noGrp="1" noChangeAspect="1"/>
          </p:cNvPicPr>
          <p:nvPr>
            <p:ph idx="1"/>
          </p:nvPr>
        </p:nvPicPr>
        <p:blipFill>
          <a:blip r:embed="rId5"/>
          <a:stretch>
            <a:fillRect/>
          </a:stretch>
        </p:blipFill>
        <p:spPr>
          <a:xfrm>
            <a:off x="2043193" y="1690688"/>
            <a:ext cx="8105614" cy="4563269"/>
          </a:xfrm>
          <a:prstGeom prst="rect">
            <a:avLst/>
          </a:prstGeom>
          <a:effectLst>
            <a:outerShdw blurRad="50800" dist="38100" dir="2700000" algn="tl" rotWithShape="0">
              <a:prstClr val="black">
                <a:alpha val="40000"/>
              </a:prstClr>
            </a:outerShdw>
          </a:effectLst>
        </p:spPr>
      </p:pic>
      <p:sp>
        <p:nvSpPr>
          <p:cNvPr id="8" name="textruta 7">
            <a:extLst>
              <a:ext uri="{FF2B5EF4-FFF2-40B4-BE49-F238E27FC236}">
                <a16:creationId xmlns:a16="http://schemas.microsoft.com/office/drawing/2014/main" id="{12799305-B2E7-4449-8171-D153535DED29}"/>
              </a:ext>
            </a:extLst>
          </p:cNvPr>
          <p:cNvSpPr txBox="1"/>
          <p:nvPr/>
        </p:nvSpPr>
        <p:spPr>
          <a:xfrm>
            <a:off x="2137474" y="6323309"/>
            <a:ext cx="7917051" cy="369332"/>
          </a:xfrm>
          <a:prstGeom prst="rect">
            <a:avLst/>
          </a:prstGeom>
          <a:noFill/>
        </p:spPr>
        <p:txBody>
          <a:bodyPr wrap="square" rtlCol="0">
            <a:spAutoFit/>
          </a:bodyPr>
          <a:lstStyle/>
          <a:p>
            <a:pPr algn="ctr"/>
            <a:r>
              <a:rPr lang="sv-SE" dirty="0"/>
              <a:t>Bilden är hämtad från </a:t>
            </a:r>
            <a:r>
              <a:rPr lang="sv-SE" dirty="0">
                <a:hlinkClick r:id="rId6"/>
              </a:rPr>
              <a:t>Språkstegen</a:t>
            </a:r>
            <a:endParaRPr lang="sv-SE" dirty="0"/>
          </a:p>
        </p:txBody>
      </p:sp>
      <p:pic>
        <p:nvPicPr>
          <p:cNvPr id="6" name="Inspelat ljud">
            <a:hlinkClick r:id="" action="ppaction://media"/>
            <a:extLst>
              <a:ext uri="{FF2B5EF4-FFF2-40B4-BE49-F238E27FC236}">
                <a16:creationId xmlns:a16="http://schemas.microsoft.com/office/drawing/2014/main" id="{4706A89E-55B4-4545-B64B-457B0BA06F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44199" y="1733550"/>
            <a:ext cx="900113" cy="900113"/>
          </a:xfrm>
          <a:prstGeom prst="rect">
            <a:avLst/>
          </a:prstGeom>
        </p:spPr>
      </p:pic>
    </p:spTree>
    <p:extLst>
      <p:ext uri="{BB962C8B-B14F-4D97-AF65-F5344CB8AC3E}">
        <p14:creationId xmlns:p14="http://schemas.microsoft.com/office/powerpoint/2010/main" val="81963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3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EA1EBA-3864-4BFB-8676-9311F9425679}"/>
              </a:ext>
            </a:extLst>
          </p:cNvPr>
          <p:cNvSpPr>
            <a:spLocks noGrp="1"/>
          </p:cNvSpPr>
          <p:nvPr>
            <p:ph type="title"/>
          </p:nvPr>
        </p:nvSpPr>
        <p:spPr>
          <a:xfrm>
            <a:off x="0" y="134667"/>
            <a:ext cx="7330699" cy="1875295"/>
          </a:xfrm>
        </p:spPr>
        <p:txBody>
          <a:bodyPr vert="horz" lIns="91440" tIns="45720" rIns="91440" bIns="45720" rtlCol="0" anchor="t">
            <a:normAutofit fontScale="90000"/>
          </a:bodyPr>
          <a:lstStyle/>
          <a:p>
            <a:pPr algn="ctr"/>
            <a:r>
              <a:rPr lang="sv-SE" sz="5300" dirty="0">
                <a:latin typeface="Modern Love" panose="04090805081005020601" pitchFamily="82" charset="0"/>
              </a:rPr>
              <a:t>VAD ÄR EN UTVECKLANDE SPRÅKLIG MILJÖ?</a:t>
            </a:r>
            <a:br>
              <a:rPr lang="sv-SE" dirty="0">
                <a:latin typeface="Modern Love" panose="04090805081005020601" pitchFamily="82" charset="0"/>
              </a:rPr>
            </a:br>
            <a:endParaRPr lang="en-US" sz="4800" dirty="0">
              <a:latin typeface="Modern Love" panose="04090805081005020601" pitchFamily="82" charset="0"/>
            </a:endParaRPr>
          </a:p>
        </p:txBody>
      </p:sp>
      <p:sp>
        <p:nvSpPr>
          <p:cNvPr id="9" name="Freeform: Shape 8">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latshållare för innehåll 3" descr="En bild som visar person, inomhus, baby, säng&#10;&#10;Automatiskt genererad beskrivning">
            <a:extLst>
              <a:ext uri="{FF2B5EF4-FFF2-40B4-BE49-F238E27FC236}">
                <a16:creationId xmlns:a16="http://schemas.microsoft.com/office/drawing/2014/main" id="{A24A0E94-95D4-4C16-89C1-23C50A37C986}"/>
              </a:ext>
            </a:extLst>
          </p:cNvPr>
          <p:cNvPicPr>
            <a:picLocks noGrp="1" noChangeAspect="1"/>
          </p:cNvPicPr>
          <p:nvPr>
            <p:ph idx="1"/>
          </p:nvPr>
        </p:nvPicPr>
        <p:blipFill rotWithShape="1">
          <a:blip r:embed="rId5"/>
          <a:srcRect t="5177" r="1" b="27302"/>
          <a:stretch/>
        </p:blipFill>
        <p:spPr>
          <a:xfrm>
            <a:off x="6021086" y="544775"/>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5" name="textruta 4">
            <a:extLst>
              <a:ext uri="{FF2B5EF4-FFF2-40B4-BE49-F238E27FC236}">
                <a16:creationId xmlns:a16="http://schemas.microsoft.com/office/drawing/2014/main" id="{C88C2377-A188-49BA-90FF-C18729AF2C75}"/>
              </a:ext>
            </a:extLst>
          </p:cNvPr>
          <p:cNvSpPr txBox="1"/>
          <p:nvPr/>
        </p:nvSpPr>
        <p:spPr>
          <a:xfrm>
            <a:off x="1208106" y="2809396"/>
            <a:ext cx="4386796" cy="923330"/>
          </a:xfrm>
          <a:prstGeom prst="rect">
            <a:avLst/>
          </a:prstGeom>
          <a:noFill/>
        </p:spPr>
        <p:txBody>
          <a:bodyPr wrap="square" rtlCol="0">
            <a:spAutoFit/>
          </a:bodyPr>
          <a:lstStyle/>
          <a:p>
            <a:pPr algn="ctr"/>
            <a:r>
              <a:rPr lang="sv-SE" b="1" i="1" dirty="0">
                <a:solidFill>
                  <a:schemeClr val="accent6">
                    <a:lumMod val="40000"/>
                    <a:lumOff val="60000"/>
                  </a:schemeClr>
                </a:solidFill>
                <a:hlinkClick r:id="rId6">
                  <a:extLst>
                    <a:ext uri="{A12FA001-AC4F-418D-AE19-62706E023703}">
                      <ahyp:hlinkClr xmlns:ahyp="http://schemas.microsoft.com/office/drawing/2018/hyperlinkcolor" val="tx"/>
                    </a:ext>
                  </a:extLst>
                </a:hlinkClick>
              </a:rPr>
              <a:t>Vet du om att du kan förändra ditt barns liv?</a:t>
            </a:r>
            <a:br>
              <a:rPr lang="sv-SE" dirty="0"/>
            </a:br>
            <a:endParaRPr lang="sv-SE" dirty="0">
              <a:solidFill>
                <a:schemeClr val="accent6">
                  <a:lumMod val="20000"/>
                  <a:lumOff val="80000"/>
                </a:schemeClr>
              </a:solidFill>
            </a:endParaRPr>
          </a:p>
        </p:txBody>
      </p:sp>
      <p:sp>
        <p:nvSpPr>
          <p:cNvPr id="6" name="textruta 5">
            <a:extLst>
              <a:ext uri="{FF2B5EF4-FFF2-40B4-BE49-F238E27FC236}">
                <a16:creationId xmlns:a16="http://schemas.microsoft.com/office/drawing/2014/main" id="{1A96BC64-104B-425C-BC9C-FA909FD6EBBA}"/>
              </a:ext>
            </a:extLst>
          </p:cNvPr>
          <p:cNvSpPr txBox="1"/>
          <p:nvPr/>
        </p:nvSpPr>
        <p:spPr>
          <a:xfrm flipH="1">
            <a:off x="4739248" y="3434835"/>
            <a:ext cx="1483752" cy="994255"/>
          </a:xfrm>
          <a:prstGeom prst="rect">
            <a:avLst/>
          </a:prstGeom>
          <a:noFill/>
        </p:spPr>
        <p:txBody>
          <a:bodyPr wrap="square" rtlCol="0">
            <a:spAutoFit/>
          </a:bodyPr>
          <a:lstStyle/>
          <a:p>
            <a:pPr algn="ctr"/>
            <a:endParaRPr lang="sv-SE" dirty="0">
              <a:solidFill>
                <a:schemeClr val="accent6">
                  <a:lumMod val="40000"/>
                  <a:lumOff val="60000"/>
                </a:schemeClr>
              </a:solidFill>
            </a:endParaRPr>
          </a:p>
        </p:txBody>
      </p:sp>
      <p:sp>
        <p:nvSpPr>
          <p:cNvPr id="8" name="Figur 2">
            <a:extLst>
              <a:ext uri="{FF2B5EF4-FFF2-40B4-BE49-F238E27FC236}">
                <a16:creationId xmlns:a16="http://schemas.microsoft.com/office/drawing/2014/main" id="{79791931-21F0-4367-8390-566295827308}"/>
              </a:ext>
            </a:extLst>
          </p:cNvPr>
          <p:cNvSpPr>
            <a:spLocks noChangeArrowheads="1"/>
          </p:cNvSpPr>
          <p:nvPr/>
        </p:nvSpPr>
        <p:spPr bwMode="auto">
          <a:xfrm rot="5400000">
            <a:off x="2567839" y="2283017"/>
            <a:ext cx="1667328" cy="5959475"/>
          </a:xfrm>
          <a:prstGeom prst="roundRect">
            <a:avLst>
              <a:gd name="adj" fmla="val 13032"/>
            </a:avLst>
          </a:prstGeom>
          <a:solidFill>
            <a:schemeClr val="accent6">
              <a:lumMod val="75000"/>
            </a:schemeClr>
          </a:solidFill>
        </p:spPr>
        <p:txBody>
          <a:bodyPr rot="0" vert="horz" wrap="square" lIns="91440" tIns="45720" rIns="91440" bIns="45720" anchor="ctr" anchorCtr="0" upright="1">
            <a:noAutofit/>
          </a:bodyPr>
          <a:lstStyle/>
          <a:p>
            <a:pPr algn="ctr">
              <a:lnSpc>
                <a:spcPct val="125000"/>
              </a:lnSpc>
              <a:spcAft>
                <a:spcPts val="800"/>
              </a:spcAft>
            </a:pPr>
            <a:r>
              <a:rPr lang="sv-SE" sz="14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”Barn har rätt att uttrycka sin mening och höras i alla frågor som rör barnet. Hänsyn ska tas till barnets åsikter, utifrån barnets ålder och mognad.”</a:t>
            </a:r>
            <a:endParaRPr lang="sv-SE" sz="105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25000"/>
              </a:lnSpc>
              <a:spcAft>
                <a:spcPts val="800"/>
              </a:spcAft>
            </a:pPr>
            <a:r>
              <a:rPr lang="sv-SE" sz="9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Barnkonventionen artikel 12</a:t>
            </a:r>
            <a:endParaRPr lang="sv-SE" sz="105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4" name="Inspelat ljud">
            <a:hlinkClick r:id="" action="ppaction://media"/>
            <a:extLst>
              <a:ext uri="{FF2B5EF4-FFF2-40B4-BE49-F238E27FC236}">
                <a16:creationId xmlns:a16="http://schemas.microsoft.com/office/drawing/2014/main" id="{BD083CE0-2228-4A32-B22E-D95BB671D6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98443" y="3388377"/>
            <a:ext cx="740804" cy="740804"/>
          </a:xfrm>
          <a:prstGeom prst="rect">
            <a:avLst/>
          </a:prstGeom>
        </p:spPr>
      </p:pic>
    </p:spTree>
    <p:extLst>
      <p:ext uri="{BB962C8B-B14F-4D97-AF65-F5344CB8AC3E}">
        <p14:creationId xmlns:p14="http://schemas.microsoft.com/office/powerpoint/2010/main" val="278894117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62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5000"/>
          </a:schemeClr>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ubrik 3">
            <a:extLst>
              <a:ext uri="{FF2B5EF4-FFF2-40B4-BE49-F238E27FC236}">
                <a16:creationId xmlns:a16="http://schemas.microsoft.com/office/drawing/2014/main" id="{A030FD3E-E5A3-4D20-AFBE-014EBA4D25E7}"/>
              </a:ext>
            </a:extLst>
          </p:cNvPr>
          <p:cNvSpPr>
            <a:spLocks noGrp="1"/>
          </p:cNvSpPr>
          <p:nvPr>
            <p:ph type="title"/>
          </p:nvPr>
        </p:nvSpPr>
        <p:spPr>
          <a:xfrm>
            <a:off x="217714" y="2844800"/>
            <a:ext cx="3519675" cy="1320800"/>
          </a:xfrm>
          <a:effectLst>
            <a:outerShdw blurRad="50800" dist="38100" dir="2700000" algn="tl" rotWithShape="0">
              <a:prstClr val="black">
                <a:alpha val="40000"/>
              </a:prstClr>
            </a:outerShdw>
          </a:effectLst>
        </p:spPr>
        <p:txBody>
          <a:bodyPr anchor="t">
            <a:normAutofit/>
          </a:bodyPr>
          <a:lstStyle/>
          <a:p>
            <a:pPr algn="ctr"/>
            <a:r>
              <a:rPr lang="sv-SE" sz="4000" dirty="0">
                <a:solidFill>
                  <a:srgbClr val="FFFFFF"/>
                </a:solidFill>
                <a:latin typeface="Modern Love" panose="04090805081005020601" pitchFamily="82" charset="0"/>
              </a:rPr>
              <a:t>DISKUSSIONS</a:t>
            </a:r>
            <a:br>
              <a:rPr lang="sv-SE" sz="4000" dirty="0">
                <a:solidFill>
                  <a:srgbClr val="FFFFFF"/>
                </a:solidFill>
                <a:latin typeface="Modern Love" panose="04090805081005020601" pitchFamily="82" charset="0"/>
              </a:rPr>
            </a:br>
            <a:r>
              <a:rPr lang="sv-SE" sz="4000" dirty="0">
                <a:solidFill>
                  <a:srgbClr val="FFFFFF"/>
                </a:solidFill>
                <a:latin typeface="Modern Love" panose="04090805081005020601" pitchFamily="82" charset="0"/>
              </a:rPr>
              <a:t>FRÅGOR</a:t>
            </a:r>
          </a:p>
        </p:txBody>
      </p:sp>
      <p:sp>
        <p:nvSpPr>
          <p:cNvPr id="5" name="Platshållare för innehåll 4">
            <a:extLst>
              <a:ext uri="{FF2B5EF4-FFF2-40B4-BE49-F238E27FC236}">
                <a16:creationId xmlns:a16="http://schemas.microsoft.com/office/drawing/2014/main" id="{2D74A5F2-159C-4CD2-9862-4FD7D5BA46AC}"/>
              </a:ext>
            </a:extLst>
          </p:cNvPr>
          <p:cNvSpPr>
            <a:spLocks noGrp="1"/>
          </p:cNvSpPr>
          <p:nvPr>
            <p:ph sz="half" idx="1"/>
          </p:nvPr>
        </p:nvSpPr>
        <p:spPr>
          <a:xfrm>
            <a:off x="4380855" y="121186"/>
            <a:ext cx="3749015" cy="6439270"/>
          </a:xfrm>
        </p:spPr>
        <p:txBody>
          <a:bodyPr>
            <a:normAutofit fontScale="77500" lnSpcReduction="20000"/>
          </a:bodyPr>
          <a:lstStyle/>
          <a:p>
            <a:pPr marL="0" indent="0" algn="ctr">
              <a:buNone/>
            </a:pPr>
            <a:endParaRPr lang="sv-SE" sz="5100" dirty="0"/>
          </a:p>
          <a:p>
            <a:pPr marL="0" indent="0" algn="ctr">
              <a:buNone/>
            </a:pPr>
            <a:endParaRPr lang="sv-SE" sz="5100" dirty="0"/>
          </a:p>
          <a:p>
            <a:pPr lvl="0"/>
            <a:r>
              <a:rPr lang="sv-SE" sz="3100" dirty="0"/>
              <a:t>Hur kommunicerar ditt barn?</a:t>
            </a:r>
          </a:p>
          <a:p>
            <a:pPr marL="0" lvl="0" indent="0">
              <a:buNone/>
            </a:pPr>
            <a:endParaRPr lang="sv-SE" sz="3100" dirty="0"/>
          </a:p>
          <a:p>
            <a:pPr lvl="0"/>
            <a:r>
              <a:rPr lang="sv-SE" sz="3100" dirty="0"/>
              <a:t>Hur svarar du på ditt barns kommunikation?</a:t>
            </a:r>
          </a:p>
          <a:p>
            <a:pPr marL="0" lvl="0" indent="0">
              <a:buNone/>
            </a:pPr>
            <a:r>
              <a:rPr lang="sv-SE" sz="3100" dirty="0"/>
              <a:t> </a:t>
            </a:r>
          </a:p>
          <a:p>
            <a:r>
              <a:rPr lang="sv-SE" sz="3100" dirty="0"/>
              <a:t>Hur tänker ni kring språkets betydelse för barnets sociala utveckling?</a:t>
            </a:r>
          </a:p>
          <a:p>
            <a:pPr marL="0" indent="0">
              <a:buNone/>
            </a:pPr>
            <a:endParaRPr lang="sv-SE" sz="3100" dirty="0"/>
          </a:p>
          <a:p>
            <a:r>
              <a:rPr lang="sv-SE" sz="3100" b="0" i="0" dirty="0">
                <a:solidFill>
                  <a:srgbClr val="1E1E1E"/>
                </a:solidFill>
                <a:effectLst/>
              </a:rPr>
              <a:t>Vad tycker barnet och du om att göra tillsammans?</a:t>
            </a:r>
          </a:p>
          <a:p>
            <a:pPr marL="0" indent="0">
              <a:buNone/>
            </a:pPr>
            <a:endParaRPr lang="sv-SE" sz="3000" dirty="0"/>
          </a:p>
          <a:p>
            <a:pPr marL="0" indent="0" algn="ctr">
              <a:buNone/>
            </a:pPr>
            <a:endParaRPr lang="sv-SE" sz="3000" dirty="0"/>
          </a:p>
          <a:p>
            <a:pPr algn="ctr"/>
            <a:endParaRPr lang="sv-SE" sz="1400" dirty="0"/>
          </a:p>
          <a:p>
            <a:pPr marL="0" indent="0" algn="ctr">
              <a:buNone/>
            </a:pPr>
            <a:r>
              <a:rPr lang="sv-SE" dirty="0"/>
              <a:t> </a:t>
            </a:r>
          </a:p>
          <a:p>
            <a:pPr marL="0" indent="0" algn="ctr">
              <a:buNone/>
            </a:pPr>
            <a:endParaRPr lang="sv-SE" sz="2000" dirty="0"/>
          </a:p>
          <a:p>
            <a:endParaRPr lang="sv-SE" sz="2600" dirty="0"/>
          </a:p>
          <a:p>
            <a:pPr marL="0" indent="0">
              <a:buNone/>
            </a:pPr>
            <a:endParaRPr lang="sv-SE" sz="2400" b="1" dirty="0"/>
          </a:p>
        </p:txBody>
      </p:sp>
      <p:cxnSp>
        <p:nvCxnSpPr>
          <p:cNvPr id="27" name="Straight Connector 26">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Platshållare för innehåll 5">
            <a:extLst>
              <a:ext uri="{FF2B5EF4-FFF2-40B4-BE49-F238E27FC236}">
                <a16:creationId xmlns:a16="http://schemas.microsoft.com/office/drawing/2014/main" id="{9805A9FF-FC78-42E1-8271-DC2F33558187}"/>
              </a:ext>
            </a:extLst>
          </p:cNvPr>
          <p:cNvSpPr>
            <a:spLocks noGrp="1"/>
          </p:cNvSpPr>
          <p:nvPr>
            <p:ph sz="half" idx="2"/>
          </p:nvPr>
        </p:nvSpPr>
        <p:spPr>
          <a:xfrm>
            <a:off x="8129863" y="121186"/>
            <a:ext cx="3749015" cy="6555036"/>
          </a:xfrm>
        </p:spPr>
        <p:txBody>
          <a:bodyPr>
            <a:noAutofit/>
          </a:bodyPr>
          <a:lstStyle/>
          <a:p>
            <a:pPr marL="0" indent="0" algn="ctr">
              <a:buNone/>
            </a:pPr>
            <a:endParaRPr lang="sv-SE" sz="2000" dirty="0"/>
          </a:p>
          <a:p>
            <a:pPr marL="0" lvl="0" indent="0" algn="ctr">
              <a:buNone/>
            </a:pPr>
            <a:endParaRPr lang="sv-SE" sz="2400" dirty="0"/>
          </a:p>
          <a:p>
            <a:pPr lvl="0"/>
            <a:r>
              <a:rPr lang="sv-SE" sz="2400" dirty="0"/>
              <a:t>Hur ska man som förälder förhålla sig till barnets förutsättningar för utveckling i en allt mer digitaliserad värld? För och nackdelar?</a:t>
            </a:r>
          </a:p>
          <a:p>
            <a:pPr marL="0" lvl="0" indent="0">
              <a:buNone/>
            </a:pPr>
            <a:endParaRPr lang="sv-SE" sz="2400" dirty="0"/>
          </a:p>
          <a:p>
            <a:pPr lvl="0"/>
            <a:r>
              <a:rPr lang="sv-SE" sz="2400" dirty="0"/>
              <a:t>Är ditt barn intresserad av att ha en pratstund med dig?</a:t>
            </a:r>
          </a:p>
          <a:p>
            <a:pPr algn="ctr"/>
            <a:endParaRPr lang="sv-SE" dirty="0"/>
          </a:p>
          <a:p>
            <a:pPr marL="0" indent="0">
              <a:buNone/>
            </a:pPr>
            <a:endParaRPr lang="sv-SE" sz="2000" dirty="0"/>
          </a:p>
          <a:p>
            <a:pPr marL="0" indent="0">
              <a:buNone/>
            </a:pPr>
            <a:endParaRPr lang="sv-SE" sz="1800" b="1" dirty="0"/>
          </a:p>
          <a:p>
            <a:pPr marL="0" indent="0">
              <a:buNone/>
            </a:pPr>
            <a:endParaRPr lang="sv-SE" sz="2000" dirty="0"/>
          </a:p>
          <a:p>
            <a:pPr marL="0" indent="0">
              <a:buNone/>
            </a:pPr>
            <a:endParaRPr lang="sv-SE" sz="2000" dirty="0"/>
          </a:p>
        </p:txBody>
      </p:sp>
    </p:spTree>
    <p:extLst>
      <p:ext uri="{BB962C8B-B14F-4D97-AF65-F5344CB8AC3E}">
        <p14:creationId xmlns:p14="http://schemas.microsoft.com/office/powerpoint/2010/main" val="1705039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29000"/>
          </a:schemeClr>
        </a:solidFill>
        <a:effectLst/>
      </p:bgPr>
    </p:bg>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FDB76DCD-A4AE-474B-AFC7-D5280E8BEF6B}"/>
              </a:ext>
            </a:extLst>
          </p:cNvPr>
          <p:cNvSpPr>
            <a:spLocks noGrp="1"/>
          </p:cNvSpPr>
          <p:nvPr>
            <p:ph type="title"/>
          </p:nvPr>
        </p:nvSpPr>
        <p:spPr>
          <a:xfrm>
            <a:off x="838200" y="1260475"/>
            <a:ext cx="10515600" cy="1325563"/>
          </a:xfrm>
          <a:solidFill>
            <a:schemeClr val="accent6">
              <a:lumMod val="20000"/>
              <a:lumOff val="80000"/>
            </a:schemeClr>
          </a:solidFill>
          <a:effectLst>
            <a:outerShdw blurRad="50800" dist="38100" dir="2700000" algn="tl" rotWithShape="0">
              <a:prstClr val="black">
                <a:alpha val="40000"/>
              </a:prstClr>
            </a:outerShdw>
          </a:effectLst>
        </p:spPr>
        <p:txBody>
          <a:bodyPr/>
          <a:lstStyle/>
          <a:p>
            <a:pPr algn="ctr"/>
            <a:r>
              <a:rPr lang="sv-SE" dirty="0">
                <a:effectLst>
                  <a:outerShdw blurRad="38100" dist="38100" dir="2700000" algn="tl">
                    <a:srgbClr val="000000">
                      <a:alpha val="43137"/>
                    </a:srgbClr>
                  </a:outerShdw>
                </a:effectLst>
                <a:latin typeface="Modern Love" panose="04090805081005020601" pitchFamily="82" charset="0"/>
              </a:rPr>
              <a:t>SAMMANFATTNING &amp; AVSLUTNING</a:t>
            </a:r>
          </a:p>
        </p:txBody>
      </p:sp>
      <p:sp>
        <p:nvSpPr>
          <p:cNvPr id="6" name="Platshållare för innehåll 5">
            <a:extLst>
              <a:ext uri="{FF2B5EF4-FFF2-40B4-BE49-F238E27FC236}">
                <a16:creationId xmlns:a16="http://schemas.microsoft.com/office/drawing/2014/main" id="{9330951D-5771-4A4B-B4CE-9B4256A4F1CC}"/>
              </a:ext>
            </a:extLst>
          </p:cNvPr>
          <p:cNvSpPr>
            <a:spLocks noGrp="1"/>
          </p:cNvSpPr>
          <p:nvPr>
            <p:ph idx="1"/>
          </p:nvPr>
        </p:nvSpPr>
        <p:spPr>
          <a:xfrm>
            <a:off x="838200" y="2800349"/>
            <a:ext cx="10515600" cy="3814763"/>
          </a:xfrm>
        </p:spPr>
        <p:txBody>
          <a:bodyPr>
            <a:normAutofit/>
          </a:bodyPr>
          <a:lstStyle/>
          <a:p>
            <a:pPr algn="ctr"/>
            <a:endParaRPr lang="sv-SE" sz="4800" dirty="0"/>
          </a:p>
          <a:p>
            <a:pPr marL="0" indent="0" algn="ctr">
              <a:buNone/>
            </a:pPr>
            <a:r>
              <a:rPr lang="sv-SE" sz="4400" dirty="0"/>
              <a:t>Tankar att ta med till nästa träff?</a:t>
            </a:r>
          </a:p>
          <a:p>
            <a:pPr marL="0" indent="0" algn="ctr">
              <a:buNone/>
            </a:pPr>
            <a:endParaRPr lang="sv-SE" sz="800" dirty="0"/>
          </a:p>
          <a:p>
            <a:pPr marL="0" indent="0" algn="ctr">
              <a:buNone/>
            </a:pPr>
            <a:r>
              <a:rPr lang="sv-SE" sz="4400" dirty="0"/>
              <a:t>Tema inför nästa träff?</a:t>
            </a:r>
          </a:p>
          <a:p>
            <a:pPr marL="0" indent="0" algn="ctr">
              <a:buNone/>
            </a:pPr>
            <a:endParaRPr lang="sv-SE" sz="4800" dirty="0"/>
          </a:p>
        </p:txBody>
      </p:sp>
    </p:spTree>
    <p:extLst>
      <p:ext uri="{BB962C8B-B14F-4D97-AF65-F5344CB8AC3E}">
        <p14:creationId xmlns:p14="http://schemas.microsoft.com/office/powerpoint/2010/main" val="1501399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FBF0E8-9296-43A4-8208-165DD6A1AECC}"/>
              </a:ext>
            </a:extLst>
          </p:cNvPr>
          <p:cNvSpPr>
            <a:spLocks noGrp="1"/>
          </p:cNvSpPr>
          <p:nvPr>
            <p:ph type="title"/>
          </p:nvPr>
        </p:nvSpPr>
        <p:spPr>
          <a:xfrm>
            <a:off x="517510" y="388729"/>
            <a:ext cx="4624342" cy="1325563"/>
          </a:xfrm>
        </p:spPr>
        <p:txBody>
          <a:bodyPr>
            <a:normAutofit/>
          </a:bodyPr>
          <a:lstStyle/>
          <a:p>
            <a:r>
              <a:rPr lang="sv-SE" b="1" dirty="0">
                <a:latin typeface="Modern Love" panose="04090805081005020601" pitchFamily="82" charset="0"/>
              </a:rPr>
              <a:t>FÖR DIG SOM VILL VETA MER</a:t>
            </a:r>
          </a:p>
        </p:txBody>
      </p:sp>
      <p:sp>
        <p:nvSpPr>
          <p:cNvPr id="107" name="Oval 90">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Bildobjekt 3">
            <a:extLst>
              <a:ext uri="{FF2B5EF4-FFF2-40B4-BE49-F238E27FC236}">
                <a16:creationId xmlns:a16="http://schemas.microsoft.com/office/drawing/2014/main" id="{AE928E75-E4EC-4768-B4CA-FE9FD6DA3E45}"/>
              </a:ext>
            </a:extLst>
          </p:cNvPr>
          <p:cNvPicPr>
            <a:picLocks noChangeAspect="1"/>
          </p:cNvPicPr>
          <p:nvPr/>
        </p:nvPicPr>
        <p:blipFill rotWithShape="1">
          <a:blip r:embed="rId3"/>
          <a:srcRect l="21469" r="21780" b="-2"/>
          <a:stretch/>
        </p:blipFill>
        <p:spPr>
          <a:xfrm>
            <a:off x="568008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 name="Platshållare för innehåll 2">
            <a:extLst>
              <a:ext uri="{FF2B5EF4-FFF2-40B4-BE49-F238E27FC236}">
                <a16:creationId xmlns:a16="http://schemas.microsoft.com/office/drawing/2014/main" id="{BC55353B-5B25-4EE5-9449-AC42750C6290}"/>
              </a:ext>
            </a:extLst>
          </p:cNvPr>
          <p:cNvSpPr>
            <a:spLocks noGrp="1"/>
          </p:cNvSpPr>
          <p:nvPr>
            <p:ph idx="1"/>
          </p:nvPr>
        </p:nvSpPr>
        <p:spPr>
          <a:xfrm>
            <a:off x="382529" y="2053342"/>
            <a:ext cx="5008252" cy="4352074"/>
          </a:xfrm>
        </p:spPr>
        <p:txBody>
          <a:bodyPr anchor="t">
            <a:normAutofit lnSpcReduction="10000"/>
          </a:bodyPr>
          <a:lstStyle/>
          <a:p>
            <a:pPr lvl="0"/>
            <a:r>
              <a:rPr lang="sv-SE" sz="1200" u="sng" dirty="0">
                <a:hlinkClick r:id="rId4"/>
              </a:rPr>
              <a:t>Barnets kommunikation-, språk- och talutveckling</a:t>
            </a:r>
            <a:r>
              <a:rPr lang="sv-SE" sz="1200" dirty="0"/>
              <a:t>, Rikshandboken för barnhälsovård</a:t>
            </a:r>
            <a:br>
              <a:rPr lang="sv-SE" sz="1200" dirty="0"/>
            </a:br>
            <a:endParaRPr lang="sv-SE" sz="1200" dirty="0"/>
          </a:p>
          <a:p>
            <a:pPr lvl="0"/>
            <a:r>
              <a:rPr lang="sv-SE" sz="1200" u="sng" dirty="0">
                <a:hlinkClick r:id="rId5"/>
              </a:rPr>
              <a:t>Barnets utveckling 0–6 månader</a:t>
            </a:r>
            <a:r>
              <a:rPr lang="sv-SE" sz="1200" dirty="0"/>
              <a:t>, 1177.se</a:t>
            </a:r>
            <a:br>
              <a:rPr lang="sv-SE" sz="1200" dirty="0"/>
            </a:br>
            <a:endParaRPr lang="sv-SE" sz="1200" dirty="0"/>
          </a:p>
          <a:p>
            <a:pPr lvl="0"/>
            <a:r>
              <a:rPr lang="sv-SE" sz="1200" u="sng" dirty="0">
                <a:hlinkClick r:id="rId6"/>
              </a:rPr>
              <a:t>BVC-podden</a:t>
            </a:r>
            <a:r>
              <a:rPr lang="sv-SE" sz="1200" dirty="0"/>
              <a:t>, av Barnhälsovårdsenheten i Stockholms län. Malin Bergström, forskare och barnpsykolog. </a:t>
            </a:r>
            <a:br>
              <a:rPr lang="sv-SE" sz="1200" dirty="0"/>
            </a:br>
            <a:r>
              <a:rPr lang="sv-SE" sz="1200" dirty="0"/>
              <a:t>Avsnitt: ”Barn föds inte som blanka blad”</a:t>
            </a:r>
            <a:br>
              <a:rPr lang="sv-SE" sz="1200" dirty="0"/>
            </a:br>
            <a:r>
              <a:rPr lang="sv-SE" sz="1200" dirty="0"/>
              <a:t>Avsnitt: ”Hur lär sig barn språk?” </a:t>
            </a:r>
            <a:br>
              <a:rPr lang="sv-SE" sz="1200" dirty="0"/>
            </a:br>
            <a:r>
              <a:rPr lang="sv-SE" sz="1200" dirty="0"/>
              <a:t>Avsnitt: ”Små barns hjärnor: om man inte har det bra så hindras utvecklingen”</a:t>
            </a:r>
            <a:br>
              <a:rPr lang="sv-SE" sz="1200" dirty="0"/>
            </a:br>
            <a:r>
              <a:rPr lang="sv-SE" sz="1200" dirty="0"/>
              <a:t>Avsnitt: ”Vettiga skärmvanor: ju mer tid som föräldrarna lägger ner, desto mer tid lägger barnen ner”</a:t>
            </a:r>
            <a:br>
              <a:rPr lang="sv-SE" sz="1200" dirty="0"/>
            </a:br>
            <a:endParaRPr lang="sv-SE" sz="1200" dirty="0"/>
          </a:p>
          <a:p>
            <a:pPr lvl="0"/>
            <a:r>
              <a:rPr lang="sv-SE" sz="1200" dirty="0"/>
              <a:t>Sundqvist, A. Heimann, M. Koch, FS. </a:t>
            </a:r>
            <a:r>
              <a:rPr lang="en-US" sz="1200" dirty="0"/>
              <a:t>Relationship Between Family Technoference and Behavior Problems in Children Aged 4–5 Years, Cyberpsychology, Behavior, and Social Networking VOL. 23, NO. 6</a:t>
            </a:r>
            <a:br>
              <a:rPr lang="en-US" sz="1200" dirty="0"/>
            </a:br>
            <a:endParaRPr lang="sv-SE" sz="1200" dirty="0"/>
          </a:p>
          <a:p>
            <a:pPr lvl="0"/>
            <a:r>
              <a:rPr lang="sv-SE" sz="1200" u="sng" dirty="0">
                <a:hlinkClick r:id="rId7"/>
              </a:rPr>
              <a:t>Tal- och språkutveckling</a:t>
            </a:r>
            <a:r>
              <a:rPr lang="sv-SE" sz="1200" dirty="0"/>
              <a:t>, Information om barns språkutveckling och också om avvikelser/stimulans. </a:t>
            </a:r>
          </a:p>
          <a:p>
            <a:pPr lvl="0"/>
            <a:r>
              <a:rPr lang="sv-SE" sz="1200" b="0" i="0" dirty="0">
                <a:solidFill>
                  <a:srgbClr val="003B41"/>
                </a:solidFill>
                <a:effectLst/>
                <a:latin typeface="Lato" panose="020F0502020204030203" pitchFamily="34" charset="0"/>
                <a:hlinkClick r:id="rId8"/>
              </a:rPr>
              <a:t>Fyra korta filmer om att läsa för små barn på Bokstart.se</a:t>
            </a:r>
            <a:r>
              <a:rPr lang="sv-SE" sz="1200" b="0" i="0" dirty="0">
                <a:solidFill>
                  <a:srgbClr val="1E1E1E"/>
                </a:solidFill>
                <a:effectLst/>
                <a:latin typeface="Lato" panose="020F0502020204030203" pitchFamily="34" charset="0"/>
              </a:rPr>
              <a:t>. </a:t>
            </a:r>
            <a:r>
              <a:rPr lang="sv-SE" sz="1200" b="0" i="0" dirty="0">
                <a:effectLst/>
                <a:latin typeface="Lato" panose="020F0502020204030203" pitchFamily="34" charset="0"/>
              </a:rPr>
              <a:t>Filmerna finns på svenska, engelska, arabiska, persiska och somaliska</a:t>
            </a:r>
            <a:endParaRPr lang="sv-SE" sz="1200" dirty="0"/>
          </a:p>
          <a:p>
            <a:pPr marL="0" lvl="0" indent="0">
              <a:buNone/>
            </a:pPr>
            <a:br>
              <a:rPr lang="sv-SE" sz="700" dirty="0"/>
            </a:br>
            <a:endParaRPr lang="sv-SE" sz="700" dirty="0"/>
          </a:p>
          <a:p>
            <a:pPr marL="0" lvl="0" indent="0">
              <a:buNone/>
            </a:pPr>
            <a:endParaRPr lang="sv-SE" sz="700" dirty="0"/>
          </a:p>
          <a:p>
            <a:endParaRPr lang="sv-SE" sz="700" dirty="0"/>
          </a:p>
        </p:txBody>
      </p:sp>
      <p:sp>
        <p:nvSpPr>
          <p:cNvPr id="108" name="Freeform: Shape 92">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Oval 94">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Bildobjekt 5">
            <a:extLst>
              <a:ext uri="{FF2B5EF4-FFF2-40B4-BE49-F238E27FC236}">
                <a16:creationId xmlns:a16="http://schemas.microsoft.com/office/drawing/2014/main" id="{1DE053BA-EF99-4654-A298-B01E7A106BA5}"/>
              </a:ext>
            </a:extLst>
          </p:cNvPr>
          <p:cNvPicPr>
            <a:picLocks noChangeAspect="1"/>
          </p:cNvPicPr>
          <p:nvPr/>
        </p:nvPicPr>
        <p:blipFill rotWithShape="1">
          <a:blip r:embed="rId9"/>
          <a:srcRect l="36351" r="36351" b="1"/>
          <a:stretch/>
        </p:blipFill>
        <p:spPr>
          <a:xfrm>
            <a:off x="5838252" y="272216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7" name="Bildobjekt 6" descr="En bild som visar text&#10;&#10;Automatiskt genererad beskrivning">
            <a:extLst>
              <a:ext uri="{FF2B5EF4-FFF2-40B4-BE49-F238E27FC236}">
                <a16:creationId xmlns:a16="http://schemas.microsoft.com/office/drawing/2014/main" id="{78CF69FE-B261-4145-A841-D474953B292E}"/>
              </a:ext>
            </a:extLst>
          </p:cNvPr>
          <p:cNvPicPr>
            <a:picLocks noChangeAspect="1"/>
          </p:cNvPicPr>
          <p:nvPr/>
        </p:nvPicPr>
        <p:blipFill rotWithShape="1">
          <a:blip r:embed="rId10"/>
          <a:srcRect l="6923" r="9899" b="1"/>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10" name="Freeform: Shape 96">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Bildobjekt 4">
            <a:extLst>
              <a:ext uri="{FF2B5EF4-FFF2-40B4-BE49-F238E27FC236}">
                <a16:creationId xmlns:a16="http://schemas.microsoft.com/office/drawing/2014/main" id="{8F84562A-69FF-45D8-8F2C-6384332CC9CD}"/>
              </a:ext>
            </a:extLst>
          </p:cNvPr>
          <p:cNvPicPr>
            <a:picLocks noChangeAspect="1"/>
          </p:cNvPicPr>
          <p:nvPr/>
        </p:nvPicPr>
        <p:blipFill rotWithShape="1">
          <a:blip r:embed="rId11"/>
          <a:srcRect t="10491" r="-4" b="3739"/>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295007520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1553</Words>
  <Application>Microsoft Office PowerPoint</Application>
  <PresentationFormat>Bredbild</PresentationFormat>
  <Paragraphs>103</Paragraphs>
  <Slides>8</Slides>
  <Notes>8</Notes>
  <HiddenSlides>0</HiddenSlides>
  <MMClips>3</MMClips>
  <ScaleCrop>false</ScaleCrop>
  <HeadingPairs>
    <vt:vector size="6" baseType="variant">
      <vt:variant>
        <vt:lpstr>Använt teckensnitt</vt:lpstr>
      </vt:variant>
      <vt:variant>
        <vt:i4>6</vt:i4>
      </vt:variant>
      <vt:variant>
        <vt:lpstr>Tema</vt:lpstr>
      </vt:variant>
      <vt:variant>
        <vt:i4>2</vt:i4>
      </vt:variant>
      <vt:variant>
        <vt:lpstr>Bildrubriker</vt:lpstr>
      </vt:variant>
      <vt:variant>
        <vt:i4>8</vt:i4>
      </vt:variant>
    </vt:vector>
  </HeadingPairs>
  <TitlesOfParts>
    <vt:vector size="16" baseType="lpstr">
      <vt:lpstr>Arial</vt:lpstr>
      <vt:lpstr>Calibri</vt:lpstr>
      <vt:lpstr>Calibri Light</vt:lpstr>
      <vt:lpstr>Gill Sans MT</vt:lpstr>
      <vt:lpstr>Lato</vt:lpstr>
      <vt:lpstr>Modern Love</vt:lpstr>
      <vt:lpstr>Office-tema</vt:lpstr>
      <vt:lpstr>Office-tema</vt:lpstr>
      <vt:lpstr> Nationella Utvecklingsgruppen för Föräldraskapsstöd i Grupp</vt:lpstr>
      <vt:lpstr>Välkomna!</vt:lpstr>
      <vt:lpstr>SYFTET MED DAGENS DISKUSSIONSTEMA</vt:lpstr>
      <vt:lpstr> IGENKÄNNINGSFAKTOR?</vt:lpstr>
      <vt:lpstr>VAD ÄR EN UTVECKLANDE SPRÅKLIG MILJÖ? </vt:lpstr>
      <vt:lpstr>DISKUSSIONS FRÅGOR</vt:lpstr>
      <vt:lpstr>SAMMANFATTNING &amp; AVSLUTNING</vt:lpstr>
      <vt:lpstr>FÖR DIG SOM VILL VETA 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Nationella Utvecklingsgruppen för Föräldraskapsstöd i Grupp</dc:title>
  <dc:creator>Nathalie Aranda Gani</dc:creator>
  <cp:lastModifiedBy>Nathalie Aranda Gani</cp:lastModifiedBy>
  <cp:revision>18</cp:revision>
  <dcterms:created xsi:type="dcterms:W3CDTF">2020-12-22T13:53:54Z</dcterms:created>
  <dcterms:modified xsi:type="dcterms:W3CDTF">2022-01-28T13:21:44Z</dcterms:modified>
</cp:coreProperties>
</file>