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2"/>
  </p:notesMasterIdLst>
  <p:sldIdLst>
    <p:sldId id="257" r:id="rId3"/>
    <p:sldId id="258" r:id="rId4"/>
    <p:sldId id="259" r:id="rId5"/>
    <p:sldId id="263" r:id="rId6"/>
    <p:sldId id="262" r:id="rId7"/>
    <p:sldId id="267" r:id="rId8"/>
    <p:sldId id="260" r:id="rId9"/>
    <p:sldId id="266" r:id="rId10"/>
    <p:sldId id="261"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173" autoAdjust="0"/>
  </p:normalViewPr>
  <p:slideViewPr>
    <p:cSldViewPr snapToGrid="0">
      <p:cViewPr varScale="1">
        <p:scale>
          <a:sx n="37" d="100"/>
          <a:sy n="37" d="100"/>
        </p:scale>
        <p:origin x="1788" y="5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2046B-86CB-48AB-8B01-5EE8FCB16279}" type="datetimeFigureOut">
              <a:rPr lang="sv-SE" smtClean="0"/>
              <a:t>2022-01-27</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B70C8-1BBD-458B-A3EA-2736799EAAC1}" type="slidenum">
              <a:rPr lang="sv-SE" smtClean="0"/>
              <a:t>‹#›</a:t>
            </a:fld>
            <a:endParaRPr lang="sv-SE" dirty="0"/>
          </a:p>
        </p:txBody>
      </p:sp>
    </p:spTree>
    <p:extLst>
      <p:ext uri="{BB962C8B-B14F-4D97-AF65-F5344CB8AC3E}">
        <p14:creationId xmlns:p14="http://schemas.microsoft.com/office/powerpoint/2010/main" val="215500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AB70C8-1BBD-458B-A3EA-2736799EAAC1}" type="slidenum">
              <a:rPr lang="sv-SE" smtClean="0"/>
              <a:t>1</a:t>
            </a:fld>
            <a:endParaRPr lang="sv-SE" dirty="0"/>
          </a:p>
        </p:txBody>
      </p:sp>
    </p:spTree>
    <p:extLst>
      <p:ext uri="{BB962C8B-B14F-4D97-AF65-F5344CB8AC3E}">
        <p14:creationId xmlns:p14="http://schemas.microsoft.com/office/powerpoint/2010/main" val="160417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Nya ansikten? Ta en presentationsrunda: börja med dig själv, gå sedan laget runt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kern="1200" dirty="0">
                <a:solidFill>
                  <a:schemeClr val="tx1"/>
                </a:solidFill>
                <a:effectLst/>
                <a:latin typeface="+mn-lt"/>
                <a:ea typeface="+mn-ea"/>
                <a:cs typeface="+mn-cs"/>
              </a:rPr>
              <a:t>Alla människor behöver sova för att må bra. Barn behöver även sömn för att kunna växa och utvecklas. </a:t>
            </a:r>
            <a:r>
              <a:rPr lang="sv-SE" sz="800" b="1" kern="1200" dirty="0">
                <a:solidFill>
                  <a:schemeClr val="tx1"/>
                </a:solidFill>
                <a:effectLst/>
                <a:latin typeface="+mn-lt"/>
                <a:ea typeface="+mn-ea"/>
                <a:cs typeface="+mn-cs"/>
              </a:rPr>
              <a:t>Späda barns sömn skiljer sig från vuxnas sömn</a:t>
            </a:r>
            <a:r>
              <a:rPr lang="sv-SE" sz="800" kern="1200" dirty="0">
                <a:solidFill>
                  <a:schemeClr val="tx1"/>
                </a:solidFill>
                <a:effectLst/>
                <a:latin typeface="+mn-lt"/>
                <a:ea typeface="+mn-ea"/>
                <a:cs typeface="+mn-cs"/>
              </a:rPr>
              <a:t>, bland annat genom att barnen har fler perioder av ytlig sömn och därmed normalt vaknar till några gånger under natten.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kern="1200" dirty="0">
                <a:solidFill>
                  <a:schemeClr val="tx1"/>
                </a:solidFill>
                <a:effectLst/>
                <a:latin typeface="+mn-lt"/>
                <a:ea typeface="+mn-ea"/>
                <a:cs typeface="+mn-cs"/>
              </a:rPr>
              <a:t>Faktorer som påverkar barns sömn </a:t>
            </a:r>
            <a:r>
              <a:rPr lang="sv-SE" sz="800" kern="1200" dirty="0">
                <a:solidFill>
                  <a:schemeClr val="tx1"/>
                </a:solidFill>
                <a:effectLst/>
                <a:latin typeface="+mn-lt"/>
                <a:ea typeface="+mn-ea"/>
                <a:cs typeface="+mn-cs"/>
              </a:rPr>
              <a:t>är bland annat </a:t>
            </a:r>
            <a:r>
              <a:rPr lang="sv-SE" sz="800" b="1" i="1" kern="1200" dirty="0">
                <a:solidFill>
                  <a:schemeClr val="tx1"/>
                </a:solidFill>
                <a:effectLst/>
                <a:latin typeface="+mn-lt"/>
                <a:ea typeface="+mn-ea"/>
                <a:cs typeface="+mn-cs"/>
              </a:rPr>
              <a:t>hunger och mättnad, utvecklingsfaser, ärftlighet, temperament och infektioner. Hunger och mättnad styr sömnen mer än ljus och mörker</a:t>
            </a:r>
            <a:r>
              <a:rPr lang="sv-SE" sz="800" b="1" kern="1200" dirty="0">
                <a:solidFill>
                  <a:schemeClr val="tx1"/>
                </a:solidFill>
                <a:effectLst/>
                <a:latin typeface="+mn-lt"/>
                <a:ea typeface="+mn-ea"/>
                <a:cs typeface="+mn-cs"/>
              </a:rPr>
              <a:t>. Ett nyfött barn sover vanligtvis cirka 16–17 timmar per dygn</a:t>
            </a:r>
            <a:r>
              <a:rPr lang="sv-SE" sz="800" kern="1200" dirty="0">
                <a:solidFill>
                  <a:schemeClr val="tx1"/>
                </a:solidFill>
                <a:effectLst/>
                <a:latin typeface="+mn-lt"/>
                <a:ea typeface="+mn-ea"/>
                <a:cs typeface="+mn-cs"/>
              </a:rPr>
              <a:t>, </a:t>
            </a:r>
            <a:r>
              <a:rPr lang="sv-SE" sz="800" b="1" i="1" kern="1200" dirty="0">
                <a:solidFill>
                  <a:schemeClr val="tx1"/>
                </a:solidFill>
                <a:effectLst/>
                <a:latin typeface="+mn-lt"/>
                <a:ea typeface="+mn-ea"/>
                <a:cs typeface="+mn-cs"/>
              </a:rPr>
              <a:t>men variationerna kan vara stora</a:t>
            </a:r>
            <a:r>
              <a:rPr lang="sv-SE" sz="800" kern="1200" dirty="0">
                <a:solidFill>
                  <a:schemeClr val="tx1"/>
                </a:solidFill>
                <a:effectLst/>
                <a:latin typeface="+mn-lt"/>
                <a:ea typeface="+mn-ea"/>
                <a:cs typeface="+mn-cs"/>
              </a:rPr>
              <a:t>. När barnet blir äldre behöver det äta mer sällan. </a:t>
            </a:r>
            <a:r>
              <a:rPr lang="sv-SE" sz="800" b="1" kern="1200" dirty="0">
                <a:solidFill>
                  <a:schemeClr val="tx1"/>
                </a:solidFill>
                <a:effectLst/>
                <a:latin typeface="+mn-lt"/>
                <a:ea typeface="+mn-ea"/>
                <a:cs typeface="+mn-cs"/>
              </a:rPr>
              <a:t>Vid omkring 3–4 månaders ålder har barnet ofta mer regelbundna sömnperioder som börjar likna dag/nattrytm</a:t>
            </a:r>
            <a:r>
              <a:rPr lang="sv-SE" sz="800" kern="1200" dirty="0">
                <a:solidFill>
                  <a:schemeClr val="tx1"/>
                </a:solidFill>
                <a:effectLst/>
                <a:latin typeface="+mn-lt"/>
                <a:ea typeface="+mn-ea"/>
                <a:cs typeface="+mn-cs"/>
              </a:rPr>
              <a:t>. </a:t>
            </a:r>
            <a:r>
              <a:rPr lang="sv-SE" sz="800" b="1" kern="1200" dirty="0">
                <a:solidFill>
                  <a:schemeClr val="tx1"/>
                </a:solidFill>
                <a:effectLst/>
                <a:latin typeface="+mn-lt"/>
                <a:ea typeface="+mn-ea"/>
                <a:cs typeface="+mn-cs"/>
              </a:rPr>
              <a:t>Vid 4–6 månaders ålder kan barnet ofta sova sammanhängande 5–6 timmar på natten.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kern="1200" dirty="0">
                <a:solidFill>
                  <a:schemeClr val="tx1"/>
                </a:solidFill>
                <a:effectLst/>
                <a:latin typeface="+mn-lt"/>
                <a:ea typeface="+mn-ea"/>
                <a:cs typeface="+mn-cs"/>
              </a:rPr>
              <a:t>Föräldrars sätt att möta barnets behov är viktigt för barnets sömn</a:t>
            </a:r>
            <a:r>
              <a:rPr lang="sv-SE" sz="800" kern="1200" dirty="0">
                <a:solidFill>
                  <a:schemeClr val="tx1"/>
                </a:solidFill>
                <a:effectLst/>
                <a:latin typeface="+mn-lt"/>
                <a:ea typeface="+mn-ea"/>
                <a:cs typeface="+mn-cs"/>
              </a:rPr>
              <a:t>. Barnet behöver en lyhörd förälder, som hjälper barnet att under trygga förhållanden somna in på kvällen och somna om på natten. Förmågan att somna och somna om på egen hand utvecklas över tid, men ser olika ut för olika barn och föräldrar. Vad föräldrar gör tillsammans med barnet då det är dags att sova och då barnet vaknar på natten har betydelse för vad barnet förväntar sig i dessa situationer. </a:t>
            </a:r>
            <a:r>
              <a:rPr lang="sv-SE" sz="800" b="1" kern="1200" dirty="0">
                <a:solidFill>
                  <a:schemeClr val="tx1"/>
                </a:solidFill>
                <a:effectLst/>
                <a:latin typeface="+mn-lt"/>
                <a:ea typeface="+mn-ea"/>
                <a:cs typeface="+mn-cs"/>
              </a:rPr>
              <a:t>Här skapar föräldrar och barn vanor tillsammans. Små barn lär sig genom upprepning</a:t>
            </a:r>
            <a:r>
              <a:rPr lang="sv-SE" sz="800" kern="1200" dirty="0">
                <a:solidFill>
                  <a:schemeClr val="tx1"/>
                </a:solidFill>
                <a:effectLst/>
                <a:latin typeface="+mn-lt"/>
                <a:ea typeface="+mn-ea"/>
                <a:cs typeface="+mn-cs"/>
              </a:rPr>
              <a:t>. Upprepning gör att omvärlden blir mer förutsägbar och trygg. Att läggas på samma sätt varje kväll hjälper barnet att känna igen det som sker, ”att det är dags att sova” Den tryggheten är extra viktigt vid insomningen eftersom den innebär en separation för barnet. Ljusets betydelse för barnets dygnsrytm ökar med tiden. Genom att vistas utomhus i dagsljuset en längre stund och låta det vara mörkt och tyst när barnet ska sova kan förutsättningarna för en god sömn öka. En stillsam stund innan läggdags, fri från skärmar (eftersom de både distraherar förälderns fokus från barnet, har aktiverande/störande ljus och ljud och enligt senare forskning visat sig ha ett samband med försämrad språkutveckling om de används vid läggning) kan göra det lättare att komma till ro och somna.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kern="1200" dirty="0">
                <a:solidFill>
                  <a:schemeClr val="tx1"/>
                </a:solidFill>
                <a:effectLst/>
                <a:latin typeface="+mn-lt"/>
                <a:ea typeface="+mn-ea"/>
                <a:cs typeface="+mn-cs"/>
              </a:rPr>
              <a:t>En del föräldrar vill samsova med sitt barn</a:t>
            </a:r>
            <a:r>
              <a:rPr lang="sv-SE" sz="800" kern="1200" dirty="0">
                <a:solidFill>
                  <a:schemeClr val="tx1"/>
                </a:solidFill>
                <a:effectLst/>
                <a:latin typeface="+mn-lt"/>
                <a:ea typeface="+mn-ea"/>
                <a:cs typeface="+mn-cs"/>
              </a:rPr>
              <a:t>. När det gäller barn under 3 månader visar forskningsresultat att risken för plötslig spädbarnsdöd ökar när föräldrar och barn sover i samma säng. Särskilt i kombination med andra riskfaktorer för plötslig spädbarnsdöd. Risken minskar då barnet kan vända sig själv. Då föräldrar sover med barn i samma säng behöver det ske under säkra förhållanden. Det innebär att barnet ska ha en sovplats där det kan röra sig och andas fritt, inte kunna kvävas av en kudde eller täcke eller av att komma i kläm eller bli för varmt. Föräldrarna ska kunna uppmärksamma barnets behov också under natten och inte vara påverkade av något som hindar den förmågan.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Barnets frekventa uppvaknanden och behov av att äta nattetid är ett normaltillstånd för barnet, som får sitt sömnbehov tillgodosett över hela dygnet. </a:t>
            </a:r>
            <a:r>
              <a:rPr lang="sv-SE" sz="1200" b="1" kern="1200" dirty="0">
                <a:solidFill>
                  <a:schemeClr val="tx1"/>
                </a:solidFill>
                <a:effectLst/>
                <a:latin typeface="+mn-lt"/>
                <a:ea typeface="+mn-ea"/>
                <a:cs typeface="+mn-cs"/>
              </a:rPr>
              <a:t>Därför talar man inte om sömnstörningar hos barn före 1 års ålder. </a:t>
            </a:r>
            <a:r>
              <a:rPr lang="sv-SE" sz="1200" kern="1200" dirty="0">
                <a:solidFill>
                  <a:schemeClr val="tx1"/>
                </a:solidFill>
                <a:effectLst/>
                <a:latin typeface="+mn-lt"/>
                <a:ea typeface="+mn-ea"/>
                <a:cs typeface="+mn-cs"/>
              </a:rPr>
              <a:t>Däremot kan föräldrar uppleva det påfrestande med bristande sömnkvalitet. Det är viktigt att väga in både föräldrarnas och barnets sömnbehov för att skapa förutsättningar för god sömn.</a:t>
            </a:r>
          </a:p>
          <a:p>
            <a:endParaRPr lang="sv-SE" dirty="0"/>
          </a:p>
        </p:txBody>
      </p:sp>
      <p:sp>
        <p:nvSpPr>
          <p:cNvPr id="4" name="Platshållare för bildnummer 3"/>
          <p:cNvSpPr>
            <a:spLocks noGrp="1"/>
          </p:cNvSpPr>
          <p:nvPr>
            <p:ph type="sldNum" sz="quarter" idx="5"/>
          </p:nvPr>
        </p:nvSpPr>
        <p:spPr/>
        <p:txBody>
          <a:bodyPr/>
          <a:lstStyle/>
          <a:p>
            <a:fld id="{79AB70C8-1BBD-458B-A3EA-2736799EAAC1}" type="slidenum">
              <a:rPr lang="sv-SE" smtClean="0"/>
              <a:t>4</a:t>
            </a:fld>
            <a:endParaRPr lang="sv-SE" dirty="0"/>
          </a:p>
        </p:txBody>
      </p:sp>
    </p:spTree>
    <p:extLst>
      <p:ext uri="{BB962C8B-B14F-4D97-AF65-F5344CB8AC3E}">
        <p14:creationId xmlns:p14="http://schemas.microsoft.com/office/powerpoint/2010/main" val="420080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Tidsintervallet mellan djup och aktiv sömn beror främst på barnets ålder. För riktigt små barn kan intervallet vara ca 30 minuter medan det för ett barn på 1 år cirka 60 minuter. En vuxen person har cirka 1,5 timmes intervall mellan sömncyklerna</a:t>
            </a:r>
            <a:endParaRPr lang="sv-SE" b="1" dirty="0"/>
          </a:p>
        </p:txBody>
      </p:sp>
      <p:sp>
        <p:nvSpPr>
          <p:cNvPr id="4" name="Platshållare för bildnummer 3"/>
          <p:cNvSpPr>
            <a:spLocks noGrp="1"/>
          </p:cNvSpPr>
          <p:nvPr>
            <p:ph type="sldNum" sz="quarter" idx="5"/>
          </p:nvPr>
        </p:nvSpPr>
        <p:spPr/>
        <p:txBody>
          <a:bodyPr/>
          <a:lstStyle/>
          <a:p>
            <a:fld id="{79AB70C8-1BBD-458B-A3EA-2736799EAAC1}" type="slidenum">
              <a:rPr lang="sv-SE" smtClean="0"/>
              <a:t>5</a:t>
            </a:fld>
            <a:endParaRPr lang="sv-SE" dirty="0"/>
          </a:p>
        </p:txBody>
      </p:sp>
    </p:spTree>
    <p:extLst>
      <p:ext uri="{BB962C8B-B14F-4D97-AF65-F5344CB8AC3E}">
        <p14:creationId xmlns:p14="http://schemas.microsoft.com/office/powerpoint/2010/main" val="426818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AB70C8-1BBD-458B-A3EA-2736799EAAC1}" type="slidenum">
              <a:rPr lang="sv-SE" smtClean="0"/>
              <a:t>6</a:t>
            </a:fld>
            <a:endParaRPr lang="sv-SE" dirty="0"/>
          </a:p>
        </p:txBody>
      </p:sp>
    </p:spTree>
    <p:extLst>
      <p:ext uri="{BB962C8B-B14F-4D97-AF65-F5344CB8AC3E}">
        <p14:creationId xmlns:p14="http://schemas.microsoft.com/office/powerpoint/2010/main" val="134471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t>
            </a:r>
            <a:r>
              <a:rPr lang="sv-SE" sz="1200" b="1" kern="1200" dirty="0">
                <a:solidFill>
                  <a:schemeClr val="tx1"/>
                </a:solidFill>
                <a:effectLst/>
                <a:latin typeface="+mn-lt"/>
                <a:ea typeface="+mn-ea"/>
                <a:cs typeface="+mn-cs"/>
              </a:rPr>
              <a:t>Barn har rätt till lek, vila och fritid</a:t>
            </a:r>
            <a:r>
              <a:rPr lang="sv-SE" sz="1200" kern="1200" dirty="0">
                <a:solidFill>
                  <a:schemeClr val="tx1"/>
                </a:solidFill>
                <a:effectLst/>
                <a:latin typeface="+mn-lt"/>
                <a:ea typeface="+mn-ea"/>
                <a:cs typeface="+mn-cs"/>
              </a:rPr>
              <a:t>” Barnkonventionen artikel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I bilaga 5 i metodstödet finns även 5 påståenden om sömn som kan användas</a:t>
            </a:r>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-Att sova med sin bebis i samma säng är mysigt och praktiskt.</a:t>
            </a:r>
          </a:p>
          <a:p>
            <a:pPr lvl="0"/>
            <a:r>
              <a:rPr lang="sv-SE" sz="1200" kern="1200" dirty="0">
                <a:solidFill>
                  <a:schemeClr val="tx1"/>
                </a:solidFill>
                <a:effectLst/>
                <a:latin typeface="+mn-lt"/>
                <a:ea typeface="+mn-ea"/>
                <a:cs typeface="+mn-cs"/>
              </a:rPr>
              <a:t>-Barn behöver lära sig att somna.</a:t>
            </a:r>
          </a:p>
          <a:p>
            <a:pPr lvl="0"/>
            <a:r>
              <a:rPr lang="sv-SE" sz="1200" kern="1200" dirty="0">
                <a:solidFill>
                  <a:schemeClr val="tx1"/>
                </a:solidFill>
                <a:effectLst/>
                <a:latin typeface="+mn-lt"/>
                <a:ea typeface="+mn-ea"/>
                <a:cs typeface="+mn-cs"/>
              </a:rPr>
              <a:t>-Att uppleva sömnbrist är en av de största prövningarna som förälder.</a:t>
            </a:r>
          </a:p>
          <a:p>
            <a:pPr lvl="0"/>
            <a:r>
              <a:rPr lang="sv-SE" sz="1200" kern="1200" dirty="0">
                <a:solidFill>
                  <a:schemeClr val="tx1"/>
                </a:solidFill>
                <a:effectLst/>
                <a:latin typeface="+mn-lt"/>
                <a:ea typeface="+mn-ea"/>
                <a:cs typeface="+mn-cs"/>
              </a:rPr>
              <a:t>-Om en förälder är väldigt trött är det viktigt att se till att den får vila.</a:t>
            </a:r>
          </a:p>
          <a:p>
            <a:pPr lvl="0"/>
            <a:r>
              <a:rPr lang="sv-SE" sz="1200" kern="1200" dirty="0">
                <a:solidFill>
                  <a:schemeClr val="tx1"/>
                </a:solidFill>
                <a:effectLst/>
                <a:latin typeface="+mn-lt"/>
                <a:ea typeface="+mn-ea"/>
                <a:cs typeface="+mn-cs"/>
              </a:rPr>
              <a:t>-En bra förälder får sitt barn att sova hela natten.</a:t>
            </a:r>
          </a:p>
          <a:p>
            <a:pPr lvl="0"/>
            <a:r>
              <a:rPr lang="sv-SE" sz="1200" kern="1200" dirty="0">
                <a:solidFill>
                  <a:schemeClr val="tx1"/>
                </a:solidFill>
                <a:effectLst/>
                <a:latin typeface="+mn-lt"/>
                <a:ea typeface="+mn-ea"/>
                <a:cs typeface="+mn-cs"/>
              </a:rPr>
              <a:t>-Det är viktigt att barnet blir trygg med att ligga i sin egen säng.</a:t>
            </a:r>
          </a:p>
          <a:p>
            <a:pPr lvl="0"/>
            <a:r>
              <a:rPr lang="sv-SE" sz="1200" kern="1200" dirty="0">
                <a:solidFill>
                  <a:schemeClr val="tx1"/>
                </a:solidFill>
                <a:effectLst/>
                <a:latin typeface="+mn-lt"/>
                <a:ea typeface="+mn-ea"/>
                <a:cs typeface="+mn-cs"/>
              </a:rPr>
              <a:t>-Om barnet får somna i famnen kommer det aldrig att somna i sängen. </a:t>
            </a:r>
          </a:p>
          <a:p>
            <a:pPr lvl="0"/>
            <a:r>
              <a:rPr lang="sv-SE" sz="1200" kern="1200" dirty="0">
                <a:solidFill>
                  <a:schemeClr val="tx1"/>
                </a:solidFill>
                <a:effectLst/>
                <a:latin typeface="+mn-lt"/>
                <a:ea typeface="+mn-ea"/>
                <a:cs typeface="+mn-cs"/>
              </a:rPr>
              <a:t>-Det är naturligt att amma på natten.</a:t>
            </a:r>
          </a:p>
          <a:p>
            <a:pPr lvl="0"/>
            <a:r>
              <a:rPr lang="sv-SE" sz="1200" kern="1200" dirty="0">
                <a:solidFill>
                  <a:schemeClr val="tx1"/>
                </a:solidFill>
                <a:effectLst/>
                <a:latin typeface="+mn-lt"/>
                <a:ea typeface="+mn-ea"/>
                <a:cs typeface="+mn-cs"/>
              </a:rPr>
              <a:t>-Den som ska till jobbet måste få sova. </a:t>
            </a:r>
          </a:p>
          <a:p>
            <a:pPr lvl="0"/>
            <a:r>
              <a:rPr lang="sv-SE" sz="1200" kern="1200" dirty="0">
                <a:solidFill>
                  <a:schemeClr val="tx1"/>
                </a:solidFill>
                <a:effectLst/>
                <a:latin typeface="+mn-lt"/>
                <a:ea typeface="+mn-ea"/>
                <a:cs typeface="+mn-cs"/>
              </a:rPr>
              <a:t>-Barn ska somna själva.</a:t>
            </a:r>
          </a:p>
          <a:p>
            <a:pPr lvl="0"/>
            <a:r>
              <a:rPr lang="sv-SE" sz="1200" kern="1200" dirty="0">
                <a:solidFill>
                  <a:schemeClr val="tx1"/>
                </a:solidFill>
                <a:effectLst/>
                <a:latin typeface="+mn-lt"/>
                <a:ea typeface="+mn-ea"/>
                <a:cs typeface="+mn-cs"/>
              </a:rPr>
              <a:t>-Att sjunga vaggvisor är gammaldags.</a:t>
            </a:r>
          </a:p>
          <a:p>
            <a:pPr lvl="0"/>
            <a:r>
              <a:rPr lang="sv-SE" sz="1200" kern="1200" dirty="0">
                <a:solidFill>
                  <a:schemeClr val="tx1"/>
                </a:solidFill>
                <a:effectLst/>
                <a:latin typeface="+mn-lt"/>
                <a:ea typeface="+mn-ea"/>
                <a:cs typeface="+mn-cs"/>
              </a:rPr>
              <a:t>-Vaggande rörelser och en mjuk röst hjälper små barn att somna.</a:t>
            </a:r>
          </a:p>
          <a:p>
            <a:pPr lvl="0"/>
            <a:r>
              <a:rPr lang="sv-SE" sz="1200" kern="1200" dirty="0">
                <a:solidFill>
                  <a:schemeClr val="tx1"/>
                </a:solidFill>
                <a:effectLst/>
                <a:latin typeface="+mn-lt"/>
                <a:ea typeface="+mn-ea"/>
                <a:cs typeface="+mn-cs"/>
              </a:rPr>
              <a:t>-De flesta barn vaknar några gånger på natten under de första åren.</a:t>
            </a:r>
          </a:p>
          <a:p>
            <a:pPr lvl="0"/>
            <a:r>
              <a:rPr lang="sv-SE" sz="1200" kern="1200" dirty="0">
                <a:solidFill>
                  <a:schemeClr val="tx1"/>
                </a:solidFill>
                <a:effectLst/>
                <a:latin typeface="+mn-lt"/>
                <a:ea typeface="+mn-ea"/>
                <a:cs typeface="+mn-cs"/>
              </a:rPr>
              <a:t>-Föräldrar behöver åtta timmars sammanhängande sömn.</a:t>
            </a:r>
          </a:p>
          <a:p>
            <a:pPr lvl="0"/>
            <a:r>
              <a:rPr lang="sv-SE" sz="1200" kern="1200" dirty="0">
                <a:solidFill>
                  <a:schemeClr val="tx1"/>
                </a:solidFill>
                <a:effectLst/>
                <a:latin typeface="+mn-lt"/>
                <a:ea typeface="+mn-ea"/>
                <a:cs typeface="+mn-cs"/>
              </a:rPr>
              <a:t>-Under bebisperioden får man passa på att sova och vila när det passar barnet.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7</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8</a:t>
            </a:fld>
            <a:endParaRPr lang="sv-SE" dirty="0"/>
          </a:p>
        </p:txBody>
      </p:sp>
    </p:spTree>
    <p:extLst>
      <p:ext uri="{BB962C8B-B14F-4D97-AF65-F5344CB8AC3E}">
        <p14:creationId xmlns:p14="http://schemas.microsoft.com/office/powerpoint/2010/main" val="283365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AB70C8-1BBD-458B-A3EA-2736799EAAC1}" type="slidenum">
              <a:rPr lang="sv-SE" smtClean="0"/>
              <a:t>9</a:t>
            </a:fld>
            <a:endParaRPr lang="sv-SE" dirty="0"/>
          </a:p>
        </p:txBody>
      </p:sp>
    </p:spTree>
    <p:extLst>
      <p:ext uri="{BB962C8B-B14F-4D97-AF65-F5344CB8AC3E}">
        <p14:creationId xmlns:p14="http://schemas.microsoft.com/office/powerpoint/2010/main" val="20882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A5212-AE13-4C67-94E0-7A9643BF86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CD91C3-52E9-4624-B579-8C42D8F30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3A512C-FA4C-46DD-BDB2-F7558879287F}"/>
              </a:ext>
            </a:extLst>
          </p:cNvPr>
          <p:cNvSpPr>
            <a:spLocks noGrp="1"/>
          </p:cNvSpPr>
          <p:nvPr>
            <p:ph type="dt" sz="half" idx="10"/>
          </p:nvPr>
        </p:nvSpPr>
        <p:spPr/>
        <p:txBody>
          <a:bodyPr/>
          <a:lstStyle/>
          <a:p>
            <a:fld id="{B3E7FAE5-1D9F-42B3-8DF4-B0E45753E642}"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F0C1FA42-A80F-4BCA-B2E8-A644C3339E6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4629689-8CB0-4095-8E3C-81D852B44642}"/>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86297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93FA4-0A5F-4C5C-98D8-529EB8F922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28BBFC-E3E8-4E88-91D3-A94A94CBFD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93E4B1-7B4D-47A2-BED6-2FF52566F262}"/>
              </a:ext>
            </a:extLst>
          </p:cNvPr>
          <p:cNvSpPr>
            <a:spLocks noGrp="1"/>
          </p:cNvSpPr>
          <p:nvPr>
            <p:ph type="dt" sz="half" idx="10"/>
          </p:nvPr>
        </p:nvSpPr>
        <p:spPr/>
        <p:txBody>
          <a:bodyPr/>
          <a:lstStyle/>
          <a:p>
            <a:fld id="{B3E7FAE5-1D9F-42B3-8DF4-B0E45753E642}"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11243F16-2A8E-448B-8DE5-1305BEA195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4389197-B99B-47B3-9F53-7AF5BF93CF1C}"/>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2011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2022-01-27</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C623DF-8C50-443B-B92D-16862903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D4F762-DEED-46B2-9599-8AE8CB39E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C22C0-56DA-4329-A229-8472C597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FAE5-1D9F-42B3-8DF4-B0E45753E642}"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F6C89D57-ECA3-45E4-A1F6-D3A18F49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D41990C5-D279-43DC-934B-5ACF885C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013F-FAE7-4B3A-B7B4-F520D8F6E161}" type="slidenum">
              <a:rPr lang="sv-SE" smtClean="0"/>
              <a:t>‹#›</a:t>
            </a:fld>
            <a:endParaRPr lang="sv-SE" dirty="0"/>
          </a:p>
        </p:txBody>
      </p:sp>
    </p:spTree>
    <p:extLst>
      <p:ext uri="{BB962C8B-B14F-4D97-AF65-F5344CB8AC3E}">
        <p14:creationId xmlns:p14="http://schemas.microsoft.com/office/powerpoint/2010/main" val="2582762530"/>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2022-01-27</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slideLayout" Target="../slideLayouts/slideLayout3.xml"/><Relationship Id="rId7" Type="http://schemas.openxmlformats.org/officeDocument/2006/relationships/image" Target="../media/image2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notesSlide" Target="../notesSlides/notesSlide4.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20https:/www.rikshandboken-bhv.se/halsa-och-utveckling/framja-god-somn-och-avhjalpa-somnproblem" TargetMode="External"/><Relationship Id="rId5" Type="http://schemas.openxmlformats.org/officeDocument/2006/relationships/image" Target="../media/image3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vgregion.se/halsa-och-vard/vardgivarwebben/amnesomraden/jamlik-vard/tillsammans---samtal-om-forhallandet-och-foraldraskape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socialstyrelsen.se/globalassets/sharepoint-dokument/artikelkatalog/kunskapsstod/2014-8-2.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062320" y="1635891"/>
            <a:ext cx="10276840" cy="2808590"/>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 </a:t>
            </a:r>
          </a:p>
          <a:p>
            <a:pPr marL="0" indent="0" algn="ctr">
              <a:buNone/>
            </a:pPr>
            <a:r>
              <a:rPr lang="sv-SE" sz="4400" dirty="0">
                <a:solidFill>
                  <a:schemeClr val="bg1">
                    <a:lumMod val="95000"/>
                  </a:schemeClr>
                </a:solidFill>
                <a:latin typeface="Modern Love" panose="04090805081005020601" pitchFamily="82" charset="0"/>
              </a:rPr>
              <a:t>               </a:t>
            </a:r>
            <a:endParaRPr lang="sv-SE" sz="8000" dirty="0">
              <a:solidFill>
                <a:schemeClr val="bg1">
                  <a:lumMod val="95000"/>
                </a:schemeClr>
              </a:solidFill>
              <a:latin typeface="Modern Love" panose="04090805081005020601" pitchFamily="82" charset="0"/>
            </a:endParaRPr>
          </a:p>
          <a:p>
            <a:pPr marL="0" indent="0" algn="ctr">
              <a:buNone/>
            </a:pPr>
            <a:r>
              <a:rPr lang="sv-SE" sz="9600" dirty="0">
                <a:solidFill>
                  <a:schemeClr val="bg1">
                    <a:lumMod val="95000"/>
                  </a:schemeClr>
                </a:solidFill>
                <a:latin typeface="Modern Love" panose="04090805081005020601" pitchFamily="82" charset="0"/>
              </a:rPr>
              <a:t> VARDAGSLIV</a:t>
            </a:r>
          </a:p>
        </p:txBody>
      </p:sp>
      <p:pic>
        <p:nvPicPr>
          <p:cNvPr id="7" name="Bild 6" descr="Mopp och hink">
            <a:extLst>
              <a:ext uri="{FF2B5EF4-FFF2-40B4-BE49-F238E27FC236}">
                <a16:creationId xmlns:a16="http://schemas.microsoft.com/office/drawing/2014/main" id="{344D2803-0D99-4B7F-AD4F-0824CCEF02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2130" y="5300049"/>
            <a:ext cx="914400" cy="914400"/>
          </a:xfrm>
          <a:prstGeom prst="rect">
            <a:avLst/>
          </a:prstGeom>
        </p:spPr>
      </p:pic>
      <p:pic>
        <p:nvPicPr>
          <p:cNvPr id="9" name="Bild 8" descr="Sova">
            <a:extLst>
              <a:ext uri="{FF2B5EF4-FFF2-40B4-BE49-F238E27FC236}">
                <a16:creationId xmlns:a16="http://schemas.microsoft.com/office/drawing/2014/main" id="{96499434-4510-4C5D-9DBD-38147BB739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7750" y="5376631"/>
            <a:ext cx="914400" cy="914400"/>
          </a:xfrm>
          <a:prstGeom prst="rect">
            <a:avLst/>
          </a:prstGeom>
        </p:spPr>
      </p:pic>
      <p:pic>
        <p:nvPicPr>
          <p:cNvPr id="11" name="Bild 10" descr="Kundvagn">
            <a:extLst>
              <a:ext uri="{FF2B5EF4-FFF2-40B4-BE49-F238E27FC236}">
                <a16:creationId xmlns:a16="http://schemas.microsoft.com/office/drawing/2014/main" id="{D41D497E-331E-48B5-A65C-E37C526D9B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9298" y="5407620"/>
            <a:ext cx="914400" cy="914400"/>
          </a:xfrm>
          <a:prstGeom prst="rect">
            <a:avLst/>
          </a:prstGeom>
        </p:spPr>
      </p:pic>
      <p:pic>
        <p:nvPicPr>
          <p:cNvPr id="13" name="Bild 12" descr="Väckarklocka">
            <a:extLst>
              <a:ext uri="{FF2B5EF4-FFF2-40B4-BE49-F238E27FC236}">
                <a16:creationId xmlns:a16="http://schemas.microsoft.com/office/drawing/2014/main" id="{814283FB-A395-48AB-BE65-D67097AAA3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65" y="5376631"/>
            <a:ext cx="914400" cy="914400"/>
          </a:xfrm>
          <a:prstGeom prst="rect">
            <a:avLst/>
          </a:prstGeom>
        </p:spPr>
      </p:pic>
      <p:pic>
        <p:nvPicPr>
          <p:cNvPr id="15" name="Bild 14" descr="Spjälsäng">
            <a:extLst>
              <a:ext uri="{FF2B5EF4-FFF2-40B4-BE49-F238E27FC236}">
                <a16:creationId xmlns:a16="http://schemas.microsoft.com/office/drawing/2014/main" id="{8FC7D336-1782-4550-9C11-677722947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73296" y="5300049"/>
            <a:ext cx="914400" cy="914400"/>
          </a:xfrm>
          <a:prstGeom prst="rect">
            <a:avLst/>
          </a:prstGeom>
        </p:spPr>
      </p:pic>
      <p:pic>
        <p:nvPicPr>
          <p:cNvPr id="17" name="Bild 16" descr="Drama">
            <a:extLst>
              <a:ext uri="{FF2B5EF4-FFF2-40B4-BE49-F238E27FC236}">
                <a16:creationId xmlns:a16="http://schemas.microsoft.com/office/drawing/2014/main" id="{9D56D22E-F13A-48BF-86F9-3042D465B1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9734" y="5407620"/>
            <a:ext cx="914400" cy="914400"/>
          </a:xfrm>
          <a:prstGeom prst="rect">
            <a:avLst/>
          </a:prstGeom>
        </p:spPr>
      </p:pic>
      <p:pic>
        <p:nvPicPr>
          <p:cNvPr id="23" name="Bild 22" descr="Kaffe">
            <a:extLst>
              <a:ext uri="{FF2B5EF4-FFF2-40B4-BE49-F238E27FC236}">
                <a16:creationId xmlns:a16="http://schemas.microsoft.com/office/drawing/2014/main" id="{2C79B9E9-4393-4CD5-9994-F2366FDF1D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32178" y="5319007"/>
            <a:ext cx="914400" cy="914400"/>
          </a:xfrm>
          <a:prstGeom prst="rect">
            <a:avLst/>
          </a:prstGeom>
        </p:spPr>
      </p:pic>
      <p:pic>
        <p:nvPicPr>
          <p:cNvPr id="32" name="Bild 31" descr="Barnvagn">
            <a:extLst>
              <a:ext uri="{FF2B5EF4-FFF2-40B4-BE49-F238E27FC236}">
                <a16:creationId xmlns:a16="http://schemas.microsoft.com/office/drawing/2014/main" id="{F047D92F-FF7B-4BAD-A55A-2342C63D4C5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939639" y="5407620"/>
            <a:ext cx="914400" cy="914400"/>
          </a:xfrm>
          <a:prstGeom prst="rect">
            <a:avLst/>
          </a:prstGeom>
        </p:spPr>
      </p:pic>
      <p:pic>
        <p:nvPicPr>
          <p:cNvPr id="34" name="Bild 33" descr="Smartphone">
            <a:extLst>
              <a:ext uri="{FF2B5EF4-FFF2-40B4-BE49-F238E27FC236}">
                <a16:creationId xmlns:a16="http://schemas.microsoft.com/office/drawing/2014/main" id="{47BF5C00-270A-481C-AAB2-7CC15DC0F88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06293" y="5367172"/>
            <a:ext cx="914400" cy="914400"/>
          </a:xfrm>
          <a:prstGeom prst="rect">
            <a:avLst/>
          </a:prstGeom>
        </p:spPr>
      </p:pic>
      <p:pic>
        <p:nvPicPr>
          <p:cNvPr id="36" name="Bild 35" descr="Nappflaska">
            <a:extLst>
              <a:ext uri="{FF2B5EF4-FFF2-40B4-BE49-F238E27FC236}">
                <a16:creationId xmlns:a16="http://schemas.microsoft.com/office/drawing/2014/main" id="{7A55B353-E6E7-4162-93E6-152F8071BFF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24701" y="5445952"/>
            <a:ext cx="914400" cy="914400"/>
          </a:xfrm>
          <a:prstGeom prst="rect">
            <a:avLst/>
          </a:prstGeom>
        </p:spPr>
      </p:pic>
      <p:pic>
        <p:nvPicPr>
          <p:cNvPr id="38" name="Bild 37" descr="Dukning">
            <a:extLst>
              <a:ext uri="{FF2B5EF4-FFF2-40B4-BE49-F238E27FC236}">
                <a16:creationId xmlns:a16="http://schemas.microsoft.com/office/drawing/2014/main" id="{BCEFE15B-5FFA-48F5-9B69-1EDBA8889CB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897652" y="5421907"/>
            <a:ext cx="914400" cy="914400"/>
          </a:xfrm>
          <a:prstGeom prst="rect">
            <a:avLst/>
          </a:prstGeom>
        </p:spPr>
      </p:pic>
      <p:sp>
        <p:nvSpPr>
          <p:cNvPr id="16" name="Explosion: 14 punkter 15">
            <a:extLst>
              <a:ext uri="{FF2B5EF4-FFF2-40B4-BE49-F238E27FC236}">
                <a16:creationId xmlns:a16="http://schemas.microsoft.com/office/drawing/2014/main" id="{E453DC88-F73F-4ED0-A4F4-1747B07E8E23}"/>
              </a:ext>
            </a:extLst>
          </p:cNvPr>
          <p:cNvSpPr/>
          <p:nvPr/>
        </p:nvSpPr>
        <p:spPr>
          <a:xfrm>
            <a:off x="1020965" y="1324384"/>
            <a:ext cx="4062664" cy="1896336"/>
          </a:xfrm>
          <a:prstGeom prst="irregularSeal2">
            <a:avLst/>
          </a:prstGeom>
          <a:solidFill>
            <a:schemeClr val="accent6">
              <a:lumMod val="20000"/>
              <a:lumOff val="80000"/>
            </a:schemeClr>
          </a:solidFill>
          <a:ln>
            <a:solidFill>
              <a:schemeClr val="tx1"/>
            </a:solidFill>
          </a:ln>
          <a:effectLst>
            <a:glow rad="228600">
              <a:schemeClr val="accent6">
                <a:satMod val="175000"/>
                <a:alpha val="40000"/>
              </a:schemeClr>
            </a:glow>
            <a:outerShdw blurRad="50800" dist="50800" dir="5400000" algn="ctr" rotWithShape="0">
              <a:schemeClr val="tx1"/>
            </a:outerShdw>
          </a:effectLst>
          <a:scene3d>
            <a:camera prst="orthographicFront"/>
            <a:lightRig rig="threePt" dir="t"/>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200" dirty="0">
                <a:solidFill>
                  <a:schemeClr val="accent6">
                    <a:lumMod val="75000"/>
                  </a:schemeClr>
                </a:solidFill>
                <a:latin typeface="Modern Love" panose="04090805081005020601" pitchFamily="82" charset="0"/>
              </a:rPr>
              <a:t>  </a:t>
            </a:r>
            <a:r>
              <a:rPr lang="sv-SE" sz="3200" dirty="0">
                <a:solidFill>
                  <a:schemeClr val="accent6">
                    <a:lumMod val="75000"/>
                  </a:schemeClr>
                </a:solidFill>
                <a:effectLst>
                  <a:outerShdw blurRad="38100" dist="38100" dir="2700000" algn="tl">
                    <a:srgbClr val="000000">
                      <a:alpha val="43137"/>
                    </a:srgbClr>
                  </a:outerShdw>
                </a:effectLst>
                <a:latin typeface="Modern Love" panose="04090805081005020601" pitchFamily="82" charset="0"/>
              </a:rPr>
              <a:t>SÖMN</a:t>
            </a:r>
          </a:p>
        </p:txBody>
      </p:sp>
    </p:spTree>
    <p:extLst>
      <p:ext uri="{BB962C8B-B14F-4D97-AF65-F5344CB8AC3E}">
        <p14:creationId xmlns:p14="http://schemas.microsoft.com/office/powerpoint/2010/main" val="12587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795748"/>
            <a:ext cx="9144000" cy="1460213"/>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latin typeface="Modern Love" panose="020F0502020204030204" pitchFamily="34" charset="0"/>
              </a:rPr>
              <a:t>Välkomna!</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602038"/>
            <a:ext cx="9144000" cy="2387600"/>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Nya ansikten?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7213" y="2889909"/>
            <a:ext cx="2539333" cy="2744129"/>
          </a:xfrm>
          <a:prstGeom prst="rect">
            <a:avLst/>
          </a:prstGeom>
        </p:spPr>
      </p:pic>
      <p:sp>
        <p:nvSpPr>
          <p:cNvPr id="7" name="Explosion: 8 punkter 6">
            <a:extLst>
              <a:ext uri="{FF2B5EF4-FFF2-40B4-BE49-F238E27FC236}">
                <a16:creationId xmlns:a16="http://schemas.microsoft.com/office/drawing/2014/main" id="{4923DC11-5B69-461B-A1F1-8402450418FA}"/>
              </a:ext>
            </a:extLst>
          </p:cNvPr>
          <p:cNvSpPr/>
          <p:nvPr/>
        </p:nvSpPr>
        <p:spPr>
          <a:xfrm>
            <a:off x="8596437" y="502852"/>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672029" y="589280"/>
            <a:ext cx="10906699" cy="1605280"/>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latin typeface="Modern Love" panose="04090805081005020601" pitchFamily="82" charset="0"/>
              </a:rPr>
              <a:t>SYFTET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426647"/>
            <a:ext cx="10515600" cy="3860483"/>
          </a:xfrm>
          <a:solidFill>
            <a:schemeClr val="accent6">
              <a:lumMod val="20000"/>
              <a:lumOff val="80000"/>
              <a:alpha val="14000"/>
            </a:schemeClr>
          </a:solidFill>
          <a:effectLst/>
        </p:spPr>
        <p:txBody>
          <a:bodyPr/>
          <a:lstStyle/>
          <a:p>
            <a:pPr marL="0" indent="0">
              <a:buNone/>
            </a:pPr>
            <a:r>
              <a:rPr lang="sv-SE" dirty="0"/>
              <a:t>    </a:t>
            </a:r>
          </a:p>
          <a:p>
            <a:pPr marL="0" indent="0">
              <a:buNone/>
            </a:pPr>
            <a:endParaRPr lang="sv-SE" dirty="0"/>
          </a:p>
          <a:p>
            <a:pPr marL="0" indent="0" algn="ctr">
              <a:buNone/>
            </a:pPr>
            <a:r>
              <a:rPr lang="sv-SE" dirty="0"/>
              <a:t>  </a:t>
            </a:r>
          </a:p>
        </p:txBody>
      </p:sp>
      <p:sp>
        <p:nvSpPr>
          <p:cNvPr id="5" name="Moln 4">
            <a:extLst>
              <a:ext uri="{FF2B5EF4-FFF2-40B4-BE49-F238E27FC236}">
                <a16:creationId xmlns:a16="http://schemas.microsoft.com/office/drawing/2014/main" id="{C99C49DB-D0C2-4D81-AEDD-78AA5E4968D3}"/>
              </a:ext>
            </a:extLst>
          </p:cNvPr>
          <p:cNvSpPr/>
          <p:nvPr/>
        </p:nvSpPr>
        <p:spPr>
          <a:xfrm>
            <a:off x="2006600" y="2729000"/>
            <a:ext cx="8178800" cy="2834640"/>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0EDF7D69-C47C-4BBA-B97B-741B05FB508F}"/>
              </a:ext>
            </a:extLst>
          </p:cNvPr>
          <p:cNvSpPr txBox="1"/>
          <p:nvPr/>
        </p:nvSpPr>
        <p:spPr>
          <a:xfrm>
            <a:off x="3408710" y="3361490"/>
            <a:ext cx="5132208" cy="1815882"/>
          </a:xfrm>
          <a:prstGeom prst="rect">
            <a:avLst/>
          </a:prstGeom>
          <a:noFill/>
        </p:spPr>
        <p:txBody>
          <a:bodyPr wrap="square" rtlCol="0">
            <a:spAutoFit/>
          </a:bodyPr>
          <a:lstStyle/>
          <a:p>
            <a:pPr algn="ctr"/>
            <a:endParaRPr lang="sv-SE" sz="2800" dirty="0"/>
          </a:p>
          <a:p>
            <a:pPr algn="ctr"/>
            <a:r>
              <a:rPr lang="sv-SE" sz="2800" dirty="0"/>
              <a:t>Att reflektera kring</a:t>
            </a:r>
          </a:p>
          <a:p>
            <a:pPr algn="ctr"/>
            <a:r>
              <a:rPr lang="sv-SE" sz="2800" dirty="0">
                <a:latin typeface="Modern Love" panose="04090805081005020601" pitchFamily="82" charset="0"/>
              </a:rPr>
              <a:t>SÖMN</a:t>
            </a:r>
          </a:p>
          <a:p>
            <a:pPr algn="ctr"/>
            <a:endParaRPr lang="sv-SE" sz="2800" dirty="0"/>
          </a:p>
        </p:txBody>
      </p:sp>
      <p:pic>
        <p:nvPicPr>
          <p:cNvPr id="7" name="Inspelat ljud">
            <a:hlinkClick r:id="" action="ppaction://media"/>
            <a:extLst>
              <a:ext uri="{FF2B5EF4-FFF2-40B4-BE49-F238E27FC236}">
                <a16:creationId xmlns:a16="http://schemas.microsoft.com/office/drawing/2014/main" id="{29B5C089-AEC6-44DF-B05D-661831CE59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01240" y="2985281"/>
            <a:ext cx="1034627" cy="1034627"/>
          </a:xfrm>
          <a:prstGeom prst="rect">
            <a:avLst/>
          </a:prstGeom>
        </p:spPr>
      </p:pic>
    </p:spTree>
    <p:extLst>
      <p:ext uri="{BB962C8B-B14F-4D97-AF65-F5344CB8AC3E}">
        <p14:creationId xmlns:p14="http://schemas.microsoft.com/office/powerpoint/2010/main" val="15728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5EFE7B-2BA0-4ED3-B7DE-922B09A79361}"/>
              </a:ext>
            </a:extLst>
          </p:cNvPr>
          <p:cNvSpPr>
            <a:spLocks noGrp="1"/>
          </p:cNvSpPr>
          <p:nvPr>
            <p:ph type="title"/>
          </p:nvPr>
        </p:nvSpPr>
        <p:spPr>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pPr algn="ctr"/>
            <a:r>
              <a:rPr lang="sv-SE" sz="4800" dirty="0">
                <a:effectLst>
                  <a:outerShdw blurRad="38100" dist="38100" dir="2700000" algn="tl">
                    <a:srgbClr val="000000">
                      <a:alpha val="43137"/>
                    </a:srgbClr>
                  </a:outerShdw>
                </a:effectLst>
                <a:latin typeface="Modern Love" panose="04090805081005020601" pitchFamily="82" charset="0"/>
              </a:rPr>
              <a:t>LITE TRÖTT?</a:t>
            </a:r>
          </a:p>
        </p:txBody>
      </p:sp>
      <p:pic>
        <p:nvPicPr>
          <p:cNvPr id="5" name="Platshållare för innehåll 4" descr="Tomt batteri">
            <a:extLst>
              <a:ext uri="{FF2B5EF4-FFF2-40B4-BE49-F238E27FC236}">
                <a16:creationId xmlns:a16="http://schemas.microsoft.com/office/drawing/2014/main" id="{9EF019F3-7A16-48A3-BBB4-B5B0637211DD}"/>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7857" y="2214562"/>
            <a:ext cx="3624262" cy="1829594"/>
          </a:xfrm>
        </p:spPr>
      </p:pic>
      <p:pic>
        <p:nvPicPr>
          <p:cNvPr id="7" name="Platshållare för innehåll 4" descr="Tomt batteri">
            <a:extLst>
              <a:ext uri="{FF2B5EF4-FFF2-40B4-BE49-F238E27FC236}">
                <a16:creationId xmlns:a16="http://schemas.microsoft.com/office/drawing/2014/main" id="{5DDCD7A2-9921-4EB4-B78C-09EB167257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9881" y="2214562"/>
            <a:ext cx="3624262" cy="1829594"/>
          </a:xfrm>
          <a:prstGeom prst="rect">
            <a:avLst/>
          </a:prstGeom>
        </p:spPr>
      </p:pic>
      <p:sp>
        <p:nvSpPr>
          <p:cNvPr id="10" name="textruta 9">
            <a:extLst>
              <a:ext uri="{FF2B5EF4-FFF2-40B4-BE49-F238E27FC236}">
                <a16:creationId xmlns:a16="http://schemas.microsoft.com/office/drawing/2014/main" id="{61F22513-EFBB-4FF5-A93D-3FE091169692}"/>
              </a:ext>
            </a:extLst>
          </p:cNvPr>
          <p:cNvSpPr txBox="1"/>
          <p:nvPr/>
        </p:nvSpPr>
        <p:spPr>
          <a:xfrm flipH="1">
            <a:off x="4352447" y="2105304"/>
            <a:ext cx="3487105" cy="369332"/>
          </a:xfrm>
          <a:prstGeom prst="rect">
            <a:avLst/>
          </a:prstGeom>
          <a:noFill/>
        </p:spPr>
        <p:txBody>
          <a:bodyPr wrap="square" rtlCol="0">
            <a:spAutoFit/>
          </a:bodyPr>
          <a:lstStyle/>
          <a:p>
            <a:pPr algn="ctr"/>
            <a:r>
              <a:rPr lang="sv-SE" dirty="0">
                <a:latin typeface="Modern Love" panose="04090805081005020601" pitchFamily="82" charset="0"/>
              </a:rPr>
              <a:t>FÖRÄLDRAR</a:t>
            </a:r>
          </a:p>
        </p:txBody>
      </p:sp>
      <p:sp>
        <p:nvSpPr>
          <p:cNvPr id="11" name="textruta 10">
            <a:extLst>
              <a:ext uri="{FF2B5EF4-FFF2-40B4-BE49-F238E27FC236}">
                <a16:creationId xmlns:a16="http://schemas.microsoft.com/office/drawing/2014/main" id="{149747D3-6E2B-4001-B406-B15580AC0F4D}"/>
              </a:ext>
            </a:extLst>
          </p:cNvPr>
          <p:cNvSpPr txBox="1"/>
          <p:nvPr/>
        </p:nvSpPr>
        <p:spPr>
          <a:xfrm>
            <a:off x="5320644" y="4383364"/>
            <a:ext cx="1550710" cy="400110"/>
          </a:xfrm>
          <a:prstGeom prst="rect">
            <a:avLst/>
          </a:prstGeom>
          <a:noFill/>
        </p:spPr>
        <p:txBody>
          <a:bodyPr wrap="square" rtlCol="0">
            <a:spAutoFit/>
          </a:bodyPr>
          <a:lstStyle/>
          <a:p>
            <a:pPr algn="ctr"/>
            <a:r>
              <a:rPr lang="sv-SE" sz="2000" dirty="0">
                <a:latin typeface="Modern Love" panose="04090805081005020601" pitchFamily="82" charset="0"/>
              </a:rPr>
              <a:t>BEBIS</a:t>
            </a:r>
          </a:p>
        </p:txBody>
      </p:sp>
      <p:pic>
        <p:nvPicPr>
          <p:cNvPr id="13" name="Bild 12" descr="Batteri som laddas">
            <a:extLst>
              <a:ext uri="{FF2B5EF4-FFF2-40B4-BE49-F238E27FC236}">
                <a16:creationId xmlns:a16="http://schemas.microsoft.com/office/drawing/2014/main" id="{CED55BA8-8A2D-48F0-AB84-AD31499E9D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2447" y="4783473"/>
            <a:ext cx="3624262" cy="1829594"/>
          </a:xfrm>
          <a:prstGeom prst="rect">
            <a:avLst/>
          </a:prstGeom>
        </p:spPr>
      </p:pic>
      <p:pic>
        <p:nvPicPr>
          <p:cNvPr id="3" name="Inspelat ljud">
            <a:hlinkClick r:id="" action="ppaction://media"/>
            <a:extLst>
              <a:ext uri="{FF2B5EF4-FFF2-40B4-BE49-F238E27FC236}">
                <a16:creationId xmlns:a16="http://schemas.microsoft.com/office/drawing/2014/main" id="{574FC840-B80F-4274-BD82-7F3AD1A2301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170837" y="4153414"/>
            <a:ext cx="1036459" cy="1036459"/>
          </a:xfrm>
          <a:prstGeom prst="rect">
            <a:avLst/>
          </a:prstGeom>
        </p:spPr>
      </p:pic>
    </p:spTree>
    <p:extLst>
      <p:ext uri="{BB962C8B-B14F-4D97-AF65-F5344CB8AC3E}">
        <p14:creationId xmlns:p14="http://schemas.microsoft.com/office/powerpoint/2010/main" val="135060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6DEF26-977A-4D51-926E-EEAC4B4482B5}"/>
              </a:ext>
            </a:extLst>
          </p:cNvPr>
          <p:cNvSpPr>
            <a:spLocks noGrp="1"/>
          </p:cNvSpPr>
          <p:nvPr>
            <p:ph type="title"/>
          </p:nvPr>
        </p:nvSpPr>
        <p:spPr/>
        <p:txBody>
          <a:bodyPr/>
          <a:lstStyle/>
          <a:p>
            <a:pPr algn="ctr"/>
            <a:r>
              <a:rPr lang="sv-SE" dirty="0">
                <a:latin typeface="Modern Love" panose="04090805081005020601" pitchFamily="82" charset="0"/>
              </a:rPr>
              <a:t>HÄR ÄR EN FÖRKLARING…</a:t>
            </a:r>
          </a:p>
        </p:txBody>
      </p:sp>
      <p:pic>
        <p:nvPicPr>
          <p:cNvPr id="4" name="Platshållare för innehåll 3">
            <a:extLst>
              <a:ext uri="{FF2B5EF4-FFF2-40B4-BE49-F238E27FC236}">
                <a16:creationId xmlns:a16="http://schemas.microsoft.com/office/drawing/2014/main" id="{95B06F6B-7A1E-44EC-83CB-B85C8654F173}"/>
              </a:ext>
            </a:extLst>
          </p:cNvPr>
          <p:cNvPicPr>
            <a:picLocks noGrp="1" noChangeAspect="1"/>
          </p:cNvPicPr>
          <p:nvPr>
            <p:ph idx="1"/>
          </p:nvPr>
        </p:nvPicPr>
        <p:blipFill>
          <a:blip r:embed="rId5"/>
          <a:stretch>
            <a:fillRect/>
          </a:stretch>
        </p:blipFill>
        <p:spPr>
          <a:xfrm>
            <a:off x="2559750" y="1825123"/>
            <a:ext cx="7397310" cy="3790446"/>
          </a:xfrm>
          <a:prstGeom prst="rect">
            <a:avLst/>
          </a:prstGeom>
          <a:effectLst>
            <a:outerShdw blurRad="50800" dist="38100" dir="2700000" algn="tl" rotWithShape="0">
              <a:prstClr val="black">
                <a:alpha val="40000"/>
              </a:prstClr>
            </a:outerShdw>
          </a:effectLst>
        </p:spPr>
      </p:pic>
      <p:sp>
        <p:nvSpPr>
          <p:cNvPr id="5" name="textruta 4">
            <a:extLst>
              <a:ext uri="{FF2B5EF4-FFF2-40B4-BE49-F238E27FC236}">
                <a16:creationId xmlns:a16="http://schemas.microsoft.com/office/drawing/2014/main" id="{927A6027-D61A-4DDC-959E-9D737C22D4F5}"/>
              </a:ext>
            </a:extLst>
          </p:cNvPr>
          <p:cNvSpPr txBox="1"/>
          <p:nvPr/>
        </p:nvSpPr>
        <p:spPr>
          <a:xfrm flipH="1">
            <a:off x="1896552" y="5750004"/>
            <a:ext cx="8723707" cy="584775"/>
          </a:xfrm>
          <a:prstGeom prst="rect">
            <a:avLst/>
          </a:prstGeom>
          <a:noFill/>
        </p:spPr>
        <p:txBody>
          <a:bodyPr wrap="square" rtlCol="0">
            <a:spAutoFit/>
          </a:bodyPr>
          <a:lstStyle/>
          <a:p>
            <a:pPr algn="ctr"/>
            <a:r>
              <a:rPr lang="sv-SE" sz="1600" dirty="0"/>
              <a:t>Bilden är hämtad från </a:t>
            </a:r>
            <a:r>
              <a:rPr lang="sv-SE" sz="1600" dirty="0">
                <a:hlinkClick r:id="rId6"/>
              </a:rPr>
              <a:t>Rikshandboken</a:t>
            </a:r>
            <a:r>
              <a:rPr lang="sv-SE" sz="1600" dirty="0"/>
              <a:t> och illustrerar hur barns och vuxnas sömndjup varierar och inte ligger i fas med varandra under natten.</a:t>
            </a:r>
            <a:endParaRPr lang="sv-SE" dirty="0"/>
          </a:p>
        </p:txBody>
      </p:sp>
      <p:pic>
        <p:nvPicPr>
          <p:cNvPr id="3" name="Inspelat ljud">
            <a:hlinkClick r:id="" action="ppaction://media"/>
            <a:extLst>
              <a:ext uri="{FF2B5EF4-FFF2-40B4-BE49-F238E27FC236}">
                <a16:creationId xmlns:a16="http://schemas.microsoft.com/office/drawing/2014/main" id="{1C5FA219-27EC-4529-823B-4625F8E406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23804" y="1027906"/>
            <a:ext cx="992909" cy="992909"/>
          </a:xfrm>
          <a:prstGeom prst="rect">
            <a:avLst/>
          </a:prstGeom>
        </p:spPr>
      </p:pic>
    </p:spTree>
    <p:extLst>
      <p:ext uri="{BB962C8B-B14F-4D97-AF65-F5344CB8AC3E}">
        <p14:creationId xmlns:p14="http://schemas.microsoft.com/office/powerpoint/2010/main" val="10238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E1675B-A314-40ED-85D7-A99C41F36065}"/>
              </a:ext>
            </a:extLst>
          </p:cNvPr>
          <p:cNvSpPr>
            <a:spLocks noGrp="1"/>
          </p:cNvSpPr>
          <p:nvPr>
            <p:ph type="title"/>
          </p:nvPr>
        </p:nvSpPr>
        <p:spPr>
          <a:xfrm>
            <a:off x="-548639" y="2280915"/>
            <a:ext cx="6805749" cy="2296170"/>
          </a:xfrm>
        </p:spPr>
        <p:txBody>
          <a:bodyPr vert="horz" lIns="91440" tIns="45720" rIns="91440" bIns="45720" rtlCol="0" anchor="t">
            <a:normAutofit/>
          </a:bodyPr>
          <a:lstStyle/>
          <a:p>
            <a:pPr algn="ctr"/>
            <a:r>
              <a:rPr lang="en-US" sz="4800" dirty="0">
                <a:latin typeface="Modern Love" panose="04090805081005020601" pitchFamily="82" charset="0"/>
              </a:rPr>
              <a:t>HUR MAN SOVER </a:t>
            </a:r>
            <a:br>
              <a:rPr lang="en-US" sz="4800" dirty="0">
                <a:latin typeface="Modern Love" panose="04090805081005020601" pitchFamily="82" charset="0"/>
              </a:rPr>
            </a:br>
            <a:r>
              <a:rPr lang="en-US" sz="4800" dirty="0">
                <a:latin typeface="Modern Love" panose="04090805081005020601" pitchFamily="82" charset="0"/>
              </a:rPr>
              <a:t>eller</a:t>
            </a:r>
            <a:br>
              <a:rPr lang="en-US" sz="4800" dirty="0">
                <a:latin typeface="Modern Love" panose="04090805081005020601" pitchFamily="82" charset="0"/>
              </a:rPr>
            </a:br>
            <a:r>
              <a:rPr lang="en-US" sz="4800" i="1" dirty="0">
                <a:latin typeface="Modern Love" panose="04090805081005020601" pitchFamily="82" charset="0"/>
              </a:rPr>
              <a:t>ATT</a:t>
            </a:r>
            <a:r>
              <a:rPr lang="en-US" sz="4800" dirty="0">
                <a:latin typeface="Modern Love" panose="04090805081005020601" pitchFamily="82" charset="0"/>
              </a:rPr>
              <a:t>  MAN SOVER?</a:t>
            </a:r>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latshållare för innehåll 3">
            <a:extLst>
              <a:ext uri="{FF2B5EF4-FFF2-40B4-BE49-F238E27FC236}">
                <a16:creationId xmlns:a16="http://schemas.microsoft.com/office/drawing/2014/main" id="{75CD681A-1CF5-4963-AEF2-930AEF88E91C}"/>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8224" r="1" b="24255"/>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extLst>
            <a:ext uri="{53640926-AAD7-44D8-BBD7-CCE9431645EC}">
              <a14:shadowObscured xmlns:a14="http://schemas.microsoft.com/office/drawing/2010/main"/>
            </a:ext>
          </a:extLst>
        </p:spPr>
      </p:pic>
      <p:sp>
        <p:nvSpPr>
          <p:cNvPr id="5" name="textruta 4">
            <a:extLst>
              <a:ext uri="{FF2B5EF4-FFF2-40B4-BE49-F238E27FC236}">
                <a16:creationId xmlns:a16="http://schemas.microsoft.com/office/drawing/2014/main" id="{07433838-7F1C-483A-8D78-CEC3FF068D23}"/>
              </a:ext>
            </a:extLst>
          </p:cNvPr>
          <p:cNvSpPr txBox="1"/>
          <p:nvPr/>
        </p:nvSpPr>
        <p:spPr>
          <a:xfrm>
            <a:off x="444137" y="6361611"/>
            <a:ext cx="5969726" cy="369332"/>
          </a:xfrm>
          <a:prstGeom prst="rect">
            <a:avLst/>
          </a:prstGeom>
          <a:noFill/>
        </p:spPr>
        <p:txBody>
          <a:bodyPr wrap="square" rtlCol="0">
            <a:spAutoFit/>
          </a:bodyPr>
          <a:lstStyle/>
          <a:p>
            <a:r>
              <a:rPr lang="sv-SE" u="sng" dirty="0">
                <a:hlinkClick r:id="rId4"/>
              </a:rPr>
              <a:t>Tillsammans – Samtal om förhållandet och föräldraskapet</a:t>
            </a:r>
            <a:endParaRPr lang="sv-SE" dirty="0"/>
          </a:p>
        </p:txBody>
      </p:sp>
    </p:spTree>
    <p:extLst>
      <p:ext uri="{BB962C8B-B14F-4D97-AF65-F5344CB8AC3E}">
        <p14:creationId xmlns:p14="http://schemas.microsoft.com/office/powerpoint/2010/main" val="39224756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a:effectLst>
            <a:outerShdw blurRad="50800" dist="38100" dir="2700000" algn="tl" rotWithShape="0">
              <a:prstClr val="black">
                <a:alpha val="40000"/>
              </a:prstClr>
            </a:outerShdw>
          </a:effectLst>
        </p:spPr>
        <p:txBody>
          <a:bodyPr anchor="t">
            <a:normAutofit/>
          </a:bodyPr>
          <a:lstStyle/>
          <a:p>
            <a:pPr algn="ctr"/>
            <a:r>
              <a:rPr lang="sv-SE" sz="4000" dirty="0">
                <a:solidFill>
                  <a:srgbClr val="FFFFFF"/>
                </a:solidFill>
                <a:latin typeface="Modern Love" panose="04090805081005020601" pitchFamily="82" charset="0"/>
              </a:rPr>
              <a:t>DISKUSSIONS</a:t>
            </a:r>
            <a:br>
              <a:rPr lang="sv-SE" sz="4000" dirty="0">
                <a:solidFill>
                  <a:srgbClr val="FFFFFF"/>
                </a:solidFill>
                <a:latin typeface="Modern Love" panose="04090805081005020601" pitchFamily="82" charset="0"/>
              </a:rPr>
            </a:br>
            <a:r>
              <a:rPr lang="sv-SE" sz="4000" dirty="0">
                <a:solidFill>
                  <a:srgbClr val="FFFFFF"/>
                </a:solidFill>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380855" y="121186"/>
            <a:ext cx="3749015" cy="6439270"/>
          </a:xfrm>
        </p:spPr>
        <p:txBody>
          <a:bodyPr>
            <a:normAutofit fontScale="32500" lnSpcReduction="20000"/>
          </a:bodyPr>
          <a:lstStyle/>
          <a:p>
            <a:pPr algn="ctr"/>
            <a:endParaRPr lang="sv-SE" sz="3800" dirty="0"/>
          </a:p>
          <a:p>
            <a:pPr algn="ctr"/>
            <a:endParaRPr lang="sv-SE" sz="3800" dirty="0"/>
          </a:p>
          <a:p>
            <a:pPr algn="ctr"/>
            <a:endParaRPr lang="sv-SE" sz="3800" dirty="0"/>
          </a:p>
          <a:p>
            <a:pPr algn="ctr"/>
            <a:endParaRPr lang="sv-SE" sz="3800" dirty="0"/>
          </a:p>
          <a:p>
            <a:pPr algn="ctr"/>
            <a:endParaRPr lang="sv-SE" sz="3800" dirty="0"/>
          </a:p>
          <a:p>
            <a:pPr algn="ctr"/>
            <a:r>
              <a:rPr lang="sv-SE" sz="6000" dirty="0"/>
              <a:t>När sover ert barn som bäst?</a:t>
            </a:r>
          </a:p>
          <a:p>
            <a:pPr algn="ctr"/>
            <a:endParaRPr lang="sv-SE" sz="6000" dirty="0"/>
          </a:p>
          <a:p>
            <a:pPr algn="ctr"/>
            <a:r>
              <a:rPr lang="sv-SE" sz="6000" dirty="0"/>
              <a:t>Hur såg era sömnvanor ut innan ni fick barn? Är ni morgon- eller kvällspigga?</a:t>
            </a:r>
          </a:p>
          <a:p>
            <a:pPr marL="0" indent="0" algn="ctr">
              <a:buNone/>
            </a:pPr>
            <a:endParaRPr lang="sv-SE" sz="6000" dirty="0"/>
          </a:p>
          <a:p>
            <a:pPr algn="ctr"/>
            <a:r>
              <a:rPr lang="sv-SE" sz="6000" dirty="0"/>
              <a:t>Vilka egna strategier har ni funderat på för att få den sömn ni behöver? </a:t>
            </a:r>
          </a:p>
          <a:p>
            <a:pPr marL="0" indent="0" algn="ctr">
              <a:buNone/>
            </a:pPr>
            <a:endParaRPr lang="sv-SE" sz="6000" dirty="0"/>
          </a:p>
          <a:p>
            <a:pPr algn="ctr"/>
            <a:r>
              <a:rPr lang="sv-SE" sz="6000" dirty="0"/>
              <a:t>Hur tänker ni kring skärmar och barnets sömn?</a:t>
            </a:r>
          </a:p>
          <a:p>
            <a:pPr algn="ctr"/>
            <a:endParaRPr lang="sv-SE" sz="6000" dirty="0"/>
          </a:p>
          <a:p>
            <a:pPr algn="ctr"/>
            <a:endParaRPr lang="sv-SE" sz="3000" dirty="0"/>
          </a:p>
          <a:p>
            <a:pPr marL="0" indent="0" algn="ctr">
              <a:buNone/>
            </a:pPr>
            <a:endParaRPr lang="sv-SE" sz="2000" dirty="0"/>
          </a:p>
          <a:p>
            <a:pPr algn="ctr"/>
            <a:endParaRPr lang="sv-SE" sz="1400" dirty="0"/>
          </a:p>
          <a:p>
            <a:pPr marL="0" indent="0" algn="ctr">
              <a:buNone/>
            </a:pPr>
            <a:r>
              <a:rPr lang="sv-SE" dirty="0"/>
              <a:t> </a:t>
            </a:r>
          </a:p>
          <a:p>
            <a:pPr marL="0" indent="0" algn="ctr">
              <a:buNone/>
            </a:pPr>
            <a:endParaRPr lang="sv-SE" sz="2000"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129863" y="121186"/>
            <a:ext cx="3749015" cy="6555036"/>
          </a:xfrm>
        </p:spPr>
        <p:txBody>
          <a:bodyPr>
            <a:noAutofit/>
          </a:bodyPr>
          <a:lstStyle/>
          <a:p>
            <a:pPr marL="0" indent="0" algn="ctr">
              <a:buNone/>
            </a:pPr>
            <a:endParaRPr lang="sv-SE" sz="2000" dirty="0"/>
          </a:p>
          <a:p>
            <a:pPr marL="0" indent="0" algn="ctr">
              <a:buNone/>
            </a:pPr>
            <a:endParaRPr lang="sv-SE" sz="2000" dirty="0"/>
          </a:p>
          <a:p>
            <a:pPr marL="0" indent="0" algn="ctr">
              <a:buNone/>
            </a:pPr>
            <a:endParaRPr lang="sv-SE" sz="2400" dirty="0"/>
          </a:p>
          <a:p>
            <a:pPr algn="ctr"/>
            <a:r>
              <a:rPr lang="sv-SE" sz="2000" dirty="0"/>
              <a:t>Vilka egna strategier har ni funderat på för att få den sömn ni behöver?</a:t>
            </a:r>
          </a:p>
          <a:p>
            <a:pPr marL="0" indent="0" algn="ctr">
              <a:buNone/>
            </a:pPr>
            <a:endParaRPr lang="sv-SE" sz="2000" dirty="0"/>
          </a:p>
          <a:p>
            <a:pPr algn="ctr"/>
            <a:r>
              <a:rPr lang="sv-SE" sz="2000" dirty="0"/>
              <a:t>Hur tänker ni kring att samsova med ert barn?</a:t>
            </a:r>
          </a:p>
          <a:p>
            <a:pPr marL="0" indent="0" algn="ctr">
              <a:buNone/>
            </a:pPr>
            <a:endParaRPr lang="sv-SE" sz="2000" dirty="0"/>
          </a:p>
          <a:p>
            <a:pPr algn="ctr"/>
            <a:r>
              <a:rPr lang="sv-SE" sz="2000" dirty="0"/>
              <a:t>Vad ser ni som bra läggningsrutiner för ert barn? Vad fungerar just nu?</a:t>
            </a:r>
          </a:p>
          <a:p>
            <a:pPr algn="ctr"/>
            <a:endParaRPr lang="sv-SE" sz="2400" dirty="0"/>
          </a:p>
          <a:p>
            <a:pPr marL="0" indent="0" algn="ctr">
              <a:buNone/>
            </a:pPr>
            <a:endParaRPr lang="sv-SE" dirty="0"/>
          </a:p>
          <a:p>
            <a:pPr algn="ctr"/>
            <a:endParaRPr lang="sv-SE" dirty="0"/>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9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400" dirty="0"/>
              <a:t>Tankar att ta med till nästa träff?</a:t>
            </a:r>
          </a:p>
          <a:p>
            <a:pPr marL="0" indent="0" algn="ctr">
              <a:buNone/>
            </a:pPr>
            <a:endParaRPr lang="sv-SE" sz="800" dirty="0"/>
          </a:p>
          <a:p>
            <a:pPr marL="0" indent="0" algn="ctr">
              <a:buNone/>
            </a:pPr>
            <a:r>
              <a:rPr lang="sv-SE" sz="44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7175257" y="339109"/>
            <a:ext cx="4375586" cy="1325563"/>
          </a:xfrm>
        </p:spPr>
        <p:txBody>
          <a:bodyPr>
            <a:normAutofit/>
          </a:bodyPr>
          <a:lstStyle/>
          <a:p>
            <a:pPr algn="ctr"/>
            <a:r>
              <a:rPr lang="sv-SE" b="1">
                <a:latin typeface="Modern Love" panose="04090805081005020601" pitchFamily="82" charset="0"/>
              </a:rPr>
              <a:t>FÖR DIG SOM VILL VETA MER</a:t>
            </a:r>
            <a:endParaRPr lang="sv-SE" b="1" dirty="0">
              <a:latin typeface="Modern Love" panose="04090805081005020601" pitchFamily="82" charset="0"/>
            </a:endParaRPr>
          </a:p>
        </p:txBody>
      </p:sp>
      <p:sp>
        <p:nvSpPr>
          <p:cNvPr id="67" name="Freeform: Shape 58">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0">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objekt 7" descr="En bild som visar text&#10;&#10;Automatiskt genererad beskrivning">
            <a:extLst>
              <a:ext uri="{FF2B5EF4-FFF2-40B4-BE49-F238E27FC236}">
                <a16:creationId xmlns:a16="http://schemas.microsoft.com/office/drawing/2014/main" id="{3553BCC8-9586-41E7-ACF7-FC518AB7F172}"/>
              </a:ext>
            </a:extLst>
          </p:cNvPr>
          <p:cNvPicPr>
            <a:picLocks noChangeAspect="1"/>
          </p:cNvPicPr>
          <p:nvPr/>
        </p:nvPicPr>
        <p:blipFill rotWithShape="1">
          <a:blip r:embed="rId3"/>
          <a:srcRect t="21011" b="14989"/>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69" name="Freeform: Shape 62">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Bildobjekt 9" descr="En bild som visar text&#10;&#10;Automatiskt genererad beskrivning">
            <a:extLst>
              <a:ext uri="{FF2B5EF4-FFF2-40B4-BE49-F238E27FC236}">
                <a16:creationId xmlns:a16="http://schemas.microsoft.com/office/drawing/2014/main" id="{1BCCA32A-45AB-414E-A803-D651A26D9DFF}"/>
              </a:ext>
            </a:extLst>
          </p:cNvPr>
          <p:cNvPicPr>
            <a:picLocks noChangeAspect="1"/>
          </p:cNvPicPr>
          <p:nvPr/>
        </p:nvPicPr>
        <p:blipFill rotWithShape="1">
          <a:blip r:embed="rId4"/>
          <a:srcRect t="18282" b="8219"/>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1" name="Bildobjekt 10" descr="En bild som visar text&#10;&#10;Automatiskt genererad beskrivning">
            <a:extLst>
              <a:ext uri="{FF2B5EF4-FFF2-40B4-BE49-F238E27FC236}">
                <a16:creationId xmlns:a16="http://schemas.microsoft.com/office/drawing/2014/main" id="{5BBD59D4-64E3-4055-9122-A173DFAD3F74}"/>
              </a:ext>
            </a:extLst>
          </p:cNvPr>
          <p:cNvPicPr>
            <a:picLocks noChangeAspect="1"/>
          </p:cNvPicPr>
          <p:nvPr/>
        </p:nvPicPr>
        <p:blipFill rotWithShape="1">
          <a:blip r:embed="rId5"/>
          <a:srcRect r="-3" b="39010"/>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6"/>
          <a:srcRect t="9860" b="3113"/>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6979321" y="1850572"/>
            <a:ext cx="4711936" cy="4197804"/>
          </a:xfrm>
        </p:spPr>
        <p:txBody>
          <a:bodyPr anchor="t">
            <a:normAutofit/>
          </a:bodyPr>
          <a:lstStyle/>
          <a:p>
            <a:pPr lvl="0" algn="ctr"/>
            <a:r>
              <a:rPr lang="en-US" sz="1200"/>
              <a:t>Reuter, A., Silfverdal, S-A., Lindblom, K., Hjern, A. (2020) </a:t>
            </a:r>
            <a:r>
              <a:rPr lang="en-US" sz="1200" b="1"/>
              <a:t>A systematic review of prevention and treatment of infant behavioural sleep problems. </a:t>
            </a:r>
            <a:r>
              <a:rPr lang="en-US" sz="1200" i="1"/>
              <a:t>Acta Paediatrica</a:t>
            </a:r>
            <a:r>
              <a:rPr lang="en-US" sz="1200"/>
              <a:t>. DOI: 10.1111/apa.15182</a:t>
            </a:r>
            <a:endParaRPr lang="sv-SE" sz="1200"/>
          </a:p>
          <a:p>
            <a:pPr lvl="0" algn="ctr"/>
            <a:r>
              <a:rPr lang="en-US" sz="1200"/>
              <a:t>Rönnlund, H., Elovainio, M., Virtanen, I., Matomäki, J., Lapinleimu, H. (2016</a:t>
            </a:r>
            <a:r>
              <a:rPr lang="en-US" sz="1200" b="1"/>
              <a:t>) Poor Parental Sleep and the Reported Sleep Quality of Their Children</a:t>
            </a:r>
            <a:r>
              <a:rPr lang="en-US" sz="1200"/>
              <a:t>. </a:t>
            </a:r>
            <a:r>
              <a:rPr lang="sv-SE" sz="1200" i="1"/>
              <a:t>Pediatrics</a:t>
            </a:r>
            <a:r>
              <a:rPr lang="sv-SE" sz="1200"/>
              <a:t> 137(4): e20153425, DOI: 10 1542/peds.2015-3425</a:t>
            </a:r>
            <a:br>
              <a:rPr lang="sv-SE" sz="1200"/>
            </a:br>
            <a:endParaRPr lang="sv-SE" sz="1200"/>
          </a:p>
          <a:p>
            <a:pPr lvl="0" algn="ctr"/>
            <a:r>
              <a:rPr lang="sv-SE" sz="1200" b="1"/>
              <a:t>BVC-podden,</a:t>
            </a:r>
            <a:r>
              <a:rPr lang="sv-SE" sz="1200"/>
              <a:t> </a:t>
            </a:r>
            <a:br>
              <a:rPr lang="sv-SE" sz="1200"/>
            </a:br>
            <a:r>
              <a:rPr lang="sv-SE" sz="1200"/>
              <a:t>Avsnitt 4, Bebisar och sömn”</a:t>
            </a:r>
            <a:br>
              <a:rPr lang="sv-SE" sz="1200"/>
            </a:br>
            <a:r>
              <a:rPr lang="sv-SE" sz="1200"/>
              <a:t>Avsnitt 5: ”Förskolebarn och sömn”</a:t>
            </a:r>
            <a:br>
              <a:rPr lang="sv-SE" sz="1200"/>
            </a:br>
            <a:r>
              <a:rPr lang="sv-SE" sz="1200"/>
              <a:t>Avsnitt 69: ”Barn och sömn, det här säger forskningen” </a:t>
            </a:r>
            <a:br>
              <a:rPr lang="sv-SE" sz="1200"/>
            </a:br>
            <a:r>
              <a:rPr lang="sv-SE" sz="1200"/>
              <a:t>Avsnitt 70: ”Barn och sömn, -behöver man sömnmetoder?”</a:t>
            </a:r>
            <a:br>
              <a:rPr lang="sv-SE" sz="1200"/>
            </a:br>
            <a:r>
              <a:rPr lang="sv-SE" sz="1200"/>
              <a:t>Avsnitt 82: ”Dra inte all skärmtid över en kam”</a:t>
            </a:r>
            <a:br>
              <a:rPr lang="sv-SE" sz="1200"/>
            </a:br>
            <a:endParaRPr lang="sv-SE" sz="1200"/>
          </a:p>
          <a:p>
            <a:pPr lvl="0" algn="ctr"/>
            <a:r>
              <a:rPr lang="sv-SE" sz="1200"/>
              <a:t>Kristoffer Bothelius &amp; Liv Svirsky (2019) </a:t>
            </a:r>
            <a:r>
              <a:rPr lang="sv-SE" sz="1200" b="1" i="1"/>
              <a:t>God natt! om små och stora barns sömn. -Fakta, råd och rekommendationer till trötta föräldrar.</a:t>
            </a:r>
            <a:r>
              <a:rPr lang="sv-SE" sz="1200"/>
              <a:t> Natur &amp; Kultur Akademisk.</a:t>
            </a:r>
            <a:br>
              <a:rPr lang="sv-SE" sz="1200"/>
            </a:br>
            <a:endParaRPr lang="sv-SE" sz="1200"/>
          </a:p>
          <a:p>
            <a:pPr lvl="0" algn="ctr"/>
            <a:r>
              <a:rPr lang="sv-SE" sz="1200" u="sng">
                <a:hlinkClick r:id="rId7"/>
              </a:rPr>
              <a:t>Minska risken för plötslig spädbarnsdöd - Sex råd till dig som förälder</a:t>
            </a:r>
            <a:r>
              <a:rPr lang="sv-SE" sz="1200"/>
              <a:t>, Socialstyrelsen (2014)</a:t>
            </a:r>
            <a:br>
              <a:rPr lang="sv-SE" sz="900"/>
            </a:br>
            <a:endParaRPr lang="sv-SE" sz="900"/>
          </a:p>
          <a:p>
            <a:pPr marL="0" lvl="0" indent="0">
              <a:buNone/>
            </a:pPr>
            <a:endParaRPr lang="sv-SE" sz="900"/>
          </a:p>
          <a:p>
            <a:endParaRPr lang="sv-SE" sz="900" dirty="0"/>
          </a:p>
        </p:txBody>
      </p:sp>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1321</Words>
  <Application>Microsoft Office PowerPoint</Application>
  <PresentationFormat>Bredbild</PresentationFormat>
  <Paragraphs>106</Paragraphs>
  <Slides>9</Slides>
  <Notes>9</Notes>
  <HiddenSlides>0</HiddenSlides>
  <MMClips>3</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9</vt:i4>
      </vt:variant>
    </vt:vector>
  </HeadingPairs>
  <TitlesOfParts>
    <vt:vector size="16" baseType="lpstr">
      <vt:lpstr>Arial</vt:lpstr>
      <vt:lpstr>Calibri</vt:lpstr>
      <vt:lpstr>Calibri Light</vt:lpstr>
      <vt:lpstr>Gill Sans MT</vt:lpstr>
      <vt:lpstr>Modern Love</vt:lpstr>
      <vt:lpstr>Office-tema</vt:lpstr>
      <vt:lpstr>Office-tema</vt:lpstr>
      <vt:lpstr> Nationella Utvecklingsgruppen för Föräldraskapsstöd i Grupp</vt:lpstr>
      <vt:lpstr>Välkomna!</vt:lpstr>
      <vt:lpstr>SYFTET MED DAGENS DISKUSSIONSTEMA</vt:lpstr>
      <vt:lpstr>LITE TRÖTT?</vt:lpstr>
      <vt:lpstr>HÄR ÄR EN FÖRKLARING…</vt:lpstr>
      <vt:lpstr>HUR MAN SOVER  eller ATT  MAN SOVER?</vt:lpstr>
      <vt:lpstr>DISKUSSIONS FRÅGOR</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Nathalie Aranda Gani</dc:creator>
  <cp:lastModifiedBy>Nathalie Aranda Gani</cp:lastModifiedBy>
  <cp:revision>10</cp:revision>
  <dcterms:created xsi:type="dcterms:W3CDTF">2020-12-21T12:50:16Z</dcterms:created>
  <dcterms:modified xsi:type="dcterms:W3CDTF">2022-01-27T15:16:21Z</dcterms:modified>
</cp:coreProperties>
</file>