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775301-B4F6-EC05-B020-D08C61FE63B7}" name="Malin Molin" initials="MM" userId="S::malmo1@vgregion.se::e3d6595a-0add-4280-aabd-a7de9e0123f1" providerId="AD"/>
  <p188:author id="{59D5CD13-4864-3152-2DAF-223BDC57D03A}" name="Nygren Ulrika /Barnhälsovårdsenhet /Falun" initials="UN" userId="S::ulrika.nygren@regiondalarna.se::ae5f044a-6b79-44f4-b4b3-4c72347fbfb5" providerId="AD"/>
  <p188:author id="{473E0D55-A549-50E3-27A1-08A71D6E6878}" name="Hanna Sommarström" initials="HS" userId="S::Hanna.Sommarstrom@inera.se::2382172a-0df9-4c64-85af-5f92b66b760b" providerId="AD"/>
  <p188:author id="{8D792F95-BDBA-A733-E558-5D6BC083C112}" name="Frid Emma" initials="EF" userId="S::Emma.Frid@inera.se::b0c4e345-25d0-47c4-bb07-d92200b5e685" providerId="AD"/>
  <p188:author id="{B38956C4-99CC-6B6A-7FB5-09B7BDF6AB09}" name="Wesström Carina" initials="WC" userId="S::carina.wesstrom@inera.se::db9e28b5-65d6-4e3e-b668-32fd519e29b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80" autoAdjust="0"/>
    <p:restoredTop sz="81362" autoAdjust="0"/>
  </p:normalViewPr>
  <p:slideViewPr>
    <p:cSldViewPr snapToGrid="0">
      <p:cViewPr varScale="1">
        <p:scale>
          <a:sx n="90" d="100"/>
          <a:sy n="90" d="100"/>
        </p:scale>
        <p:origin x="8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49024-F620-4174-8E0B-A1B1ABE2B90C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549B2-E1B0-4B35-B255-0D322DE84F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5768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Prata kring vikten av att i första hand använda koksaltdroppar/bröstmjölk/näsdroppar, viktigt innan </a:t>
            </a:r>
            <a:r>
              <a:rPr lang="sv-SE" dirty="0" err="1"/>
              <a:t>nässug</a:t>
            </a:r>
            <a:r>
              <a:rPr lang="sv-SE" dirty="0"/>
              <a:t> används för störst möjlighet att få något utbyte.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5549B2-E1B0-4B35-B255-0D322DE84F05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3426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Efter en förkylningsperiod kan barnet ha lättare hosta i flera veckor.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5549B2-E1B0-4B35-B255-0D322DE84F05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7891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5549B2-E1B0-4B35-B255-0D322DE84F05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3945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11E51B-BA4F-661D-22C9-3E186070D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BB1E6E3-EB07-8CD4-B828-8C1CAF41A5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4FC606-841D-EE41-ABA8-2FC18DE26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E8F26-9825-460E-92D9-673B27D38836}" type="datetimeFigureOut">
              <a:rPr lang="sv-SE" smtClean="0"/>
              <a:t>2026-08-26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3C8D72E-ACC6-20C9-15F7-1984B8C91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E9E6F6C-3DE2-5FA8-5F47-DB4695202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C7BF-36C8-407E-A964-81807CB1BB5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14305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B546CF-228A-55E5-D123-14D095BCA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A5F6FA0-AFE1-E2E7-49BD-3A71B2D6D8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423AE3-DE0C-EA65-4EFA-1C5CD52FD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E8F26-9825-460E-92D9-673B27D38836}" type="datetimeFigureOut">
              <a:rPr lang="sv-SE" smtClean="0"/>
              <a:t>2026-08-26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286384-0D68-5979-6D40-B0B6CFEC1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9E7D72-275F-BB67-E772-4120B0784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C7BF-36C8-407E-A964-81807CB1BB5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7703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35AAE05-226E-3606-8AD6-4563DC4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C7D2931-1618-1720-B37A-7F05339C57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9E1A41-7600-6E2E-47E4-27816747E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E8F26-9825-460E-92D9-673B27D38836}" type="datetimeFigureOut">
              <a:rPr lang="sv-SE" smtClean="0"/>
              <a:t>2026-08-26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460B159-2A45-0F8D-B5F7-3AD5BBE49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9AAA3E1-170A-50EC-5CF1-FB23A6188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C7BF-36C8-407E-A964-81807CB1BB5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1824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D9BE33-FA6E-BBE8-32E6-F567E34B9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BFB303-AA00-39AC-1549-B3ED48134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CE16A17-03BF-C630-DE15-C06BA2DE4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E8F26-9825-460E-92D9-673B27D38836}" type="datetimeFigureOut">
              <a:rPr lang="sv-SE" smtClean="0"/>
              <a:t>2026-08-26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92DD8F-E8D3-F934-882E-7E03D0B31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0919DF1-769A-81CF-D7D7-72199DAA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C7BF-36C8-407E-A964-81807CB1BB5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661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76D973-06E1-A4A9-A709-1D225B7A2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2901B22-BF0D-A1E7-4163-0C76B13EB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FCA85B5-3C69-DBFB-33A6-5464BC71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E8F26-9825-460E-92D9-673B27D38836}" type="datetimeFigureOut">
              <a:rPr lang="sv-SE" smtClean="0"/>
              <a:t>2026-08-26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FA47545-4EFA-419C-F288-CB6D88844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1F65D40-12D5-D7C6-8B35-88413554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C7BF-36C8-407E-A964-81807CB1BB5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9403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DD11A1-76D9-8013-D07A-76888205B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83191B-CEE1-D0B5-5C7E-CA2AB5DBE4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6255F4E-A429-5B52-924D-CD712AD43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B1B8A17-3C65-AFD5-FD7F-028FF2AF6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E8F26-9825-460E-92D9-673B27D38836}" type="datetimeFigureOut">
              <a:rPr lang="sv-SE" smtClean="0"/>
              <a:t>2026-08-26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B05D951-C95D-C340-D87B-8AABEA778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17651DD-0CA9-B176-F761-0026FBC59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C7BF-36C8-407E-A964-81807CB1BB5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2720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B26EEC-0304-A76D-FF7F-AB56B7728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44D73E-9D34-EEDC-0660-DDB3EA40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16D725A-EFB4-56FD-2914-1F561F522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3FAF745-EC03-B391-46BE-D3A8D55391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EB185C3-D867-3874-26C6-85BDC1D5D2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985A6C5-CC01-6846-8046-8597524E4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E8F26-9825-460E-92D9-673B27D38836}" type="datetimeFigureOut">
              <a:rPr lang="sv-SE" smtClean="0"/>
              <a:t>2026-08-26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7F7F58B-AE7D-8D2F-E38F-006A12D7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7106184-4F4D-1628-4D65-C269AA9BF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C7BF-36C8-407E-A964-81807CB1BB5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6409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B1B781-35F1-7EAB-6B9C-2FC9BBAB9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CC2BC1C-05B2-07CC-8B3F-A59546433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E8F26-9825-460E-92D9-673B27D38836}" type="datetimeFigureOut">
              <a:rPr lang="sv-SE" smtClean="0"/>
              <a:t>2026-08-26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89DE59A-1133-9C52-166E-8EE01F274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5F3D6CC-BA68-3EE6-98DE-0093103C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C7BF-36C8-407E-A964-81807CB1BB5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474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E06BB3E-EE6B-B8A3-88A3-5ADAF945D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E8F26-9825-460E-92D9-673B27D38836}" type="datetimeFigureOut">
              <a:rPr lang="sv-SE" smtClean="0"/>
              <a:t>2026-08-26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01E17F0-96E8-1584-C2FF-468B4CCD0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759A363-FC75-D7CE-1DF7-D18356A8B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C7BF-36C8-407E-A964-81807CB1BB5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62294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71A49D-3A40-BF0C-70D0-C869F9E29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4A415B-9D94-8B4C-280D-D0057FA81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175A72F-4E6A-5E67-BDA6-3D90F44C4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E7FCD00-402E-E45F-6123-A16626AE8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E8F26-9825-460E-92D9-673B27D38836}" type="datetimeFigureOut">
              <a:rPr lang="sv-SE" smtClean="0"/>
              <a:t>2026-08-26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2D63B41-414B-1600-69B5-77476334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442D088-A1C2-5463-8DFD-2E1DE70E3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C7BF-36C8-407E-A964-81807CB1BB5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58607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15EA45-214C-E00F-16F4-65EFF3939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DFA21A5-A430-6B2B-20B9-54889F4CF4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68BC10B-DBCA-0497-1647-ECD5AA71F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318481D-8221-8EF8-CFC5-0731BA07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E8F26-9825-460E-92D9-673B27D38836}" type="datetimeFigureOut">
              <a:rPr lang="sv-SE" smtClean="0"/>
              <a:t>2026-08-26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DFC5A61-60FE-4867-E970-84E214DAA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1162EFD-43DC-D294-FADA-C84ED8000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C7BF-36C8-407E-A964-81807CB1BB5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554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33D422E-1576-18E1-BAA9-BFD7119AA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2C56E2-8D30-DB79-2E4F-EE270F9B2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C9C1FF8-9DD0-CEFB-0F5A-37AC80902B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FE8F26-9825-460E-92D9-673B27D38836}" type="datetimeFigureOut">
              <a:rPr lang="sv-SE" smtClean="0"/>
              <a:t>2026-08-26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84CF13-4FF7-6488-4301-03A0301B37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A17C5C-9251-0C90-012D-DD03C6F254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CC7BF-36C8-407E-A964-81807CB1BB5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9028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F&#246;rkylning%20hos%20barn%20-%20117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1177.se/Dalarna/sjukdomar--besvar/lungor-och-luftvagar/hosta-och-slem-i-luftvagarna/hosta-hos-barn/#section-1458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1177.se/Dalarna/sjukdomar--besvar/ogon-oron-nasa-och-hals/oron-och-balans/oroninflammation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1177.se/Dalarna/sjukdomar--besvar/mage-och-tarm/magsjuka-och-krakningar/magsjuka-hos-sma-barn/#section-14834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1177.se/Stockholm/barn--gravid/vanliga-besvar-och-sjukdomar-hos-barn/vanliga-sjukdomar-och-besvar-hos-barn--aldre-an-1-ar/ogoninflammation-hos-barn/#section-16344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1177.se/Stockholm/sjukdomar--besvar/infektioner/feber/feber-hos-barn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rikshandboken-bhv.se/somatik/infektioner---oversikt/feber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1177.se/undersokning-behandling/behandling-med-lakemedel/lakemedel-utifran-diagnos/antibiotika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78084A-6EB3-8344-6028-93D4F792F3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</a:rPr>
              <a:t>Vanliga sjukdomstillstånd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5AF17CE-7CE7-65E3-3DA9-93748865E4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</a:rPr>
              <a:t>Barn 0 till 6 år</a:t>
            </a:r>
          </a:p>
        </p:txBody>
      </p:sp>
    </p:spTree>
    <p:extLst>
      <p:ext uri="{BB962C8B-B14F-4D97-AF65-F5344CB8AC3E}">
        <p14:creationId xmlns:p14="http://schemas.microsoft.com/office/powerpoint/2010/main" val="1779190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B143D0-A23E-9AF1-C119-83883059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</a:rPr>
              <a:t>Snoriga näsor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7ACF6ED-2BAC-DD02-C505-39C39EC4130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accent6"/>
                </a:solidFill>
              </a:rPr>
              <a:t>Vad kan du göra själv?</a:t>
            </a:r>
          </a:p>
          <a:p>
            <a:endParaRPr lang="sv-SE" sz="2400" dirty="0"/>
          </a:p>
          <a:p>
            <a:r>
              <a:rPr lang="sv-SE" sz="2400" dirty="0"/>
              <a:t>Lindra med bröstmjölk, koksaltdroppar eller näsdroppar.</a:t>
            </a:r>
          </a:p>
          <a:p>
            <a:r>
              <a:rPr lang="sv-SE" sz="2400" dirty="0"/>
              <a:t>Använda </a:t>
            </a:r>
            <a:r>
              <a:rPr lang="sv-SE" sz="2400" dirty="0" err="1"/>
              <a:t>nässug</a:t>
            </a:r>
            <a:r>
              <a:rPr lang="sv-SE" sz="2400" dirty="0"/>
              <a:t>.</a:t>
            </a:r>
          </a:p>
          <a:p>
            <a:r>
              <a:rPr lang="sv-SE" sz="2400" dirty="0"/>
              <a:t>Höja huvudändan.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42DE627-F1F4-57AC-079A-F40C518BD8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983622"/>
            <a:ext cx="5181600" cy="296051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accent6"/>
                </a:solidFill>
              </a:rPr>
              <a:t>Sök vård om ditt barn har:</a:t>
            </a:r>
          </a:p>
          <a:p>
            <a:pPr marL="0" indent="0">
              <a:buNone/>
            </a:pPr>
            <a:endParaRPr lang="sv-SE" dirty="0">
              <a:solidFill>
                <a:schemeClr val="accent6"/>
              </a:solidFill>
            </a:endParaRPr>
          </a:p>
          <a:p>
            <a:r>
              <a:rPr lang="sv-SE" sz="2400" dirty="0"/>
              <a:t>feber ihållande feber i 4 dagar eller som kommer tillbaka efter att ha varit borta några dagar</a:t>
            </a:r>
          </a:p>
          <a:p>
            <a:r>
              <a:rPr lang="sv-SE" sz="2400" dirty="0"/>
              <a:t>symtom från öron, hals, luftrör eller bihålor</a:t>
            </a:r>
          </a:p>
          <a:p>
            <a:r>
              <a:rPr lang="sv-SE" sz="2400" dirty="0"/>
              <a:t>svårt att suga på bröst eller flaska.</a:t>
            </a:r>
          </a:p>
          <a:p>
            <a:endParaRPr lang="sv-SE" sz="2400" dirty="0"/>
          </a:p>
          <a:p>
            <a:pPr marL="0" indent="0">
              <a:buNone/>
            </a:pPr>
            <a:r>
              <a:rPr lang="sv-SE" sz="2400" dirty="0">
                <a:hlinkClick r:id="rId3"/>
              </a:rPr>
              <a:t>Förkylning hos barn - 1177</a:t>
            </a:r>
            <a:endParaRPr lang="sv-SE" sz="2400" dirty="0"/>
          </a:p>
        </p:txBody>
      </p:sp>
      <p:sp>
        <p:nvSpPr>
          <p:cNvPr id="3" name="Moln 2">
            <a:extLst>
              <a:ext uri="{FF2B5EF4-FFF2-40B4-BE49-F238E27FC236}">
                <a16:creationId xmlns:a16="http://schemas.microsoft.com/office/drawing/2014/main" id="{70F2334D-1EB1-DF5E-E1AA-AABF4F955E77}"/>
              </a:ext>
            </a:extLst>
          </p:cNvPr>
          <p:cNvSpPr/>
          <p:nvPr/>
        </p:nvSpPr>
        <p:spPr>
          <a:xfrm>
            <a:off x="1091136" y="4332439"/>
            <a:ext cx="3159548" cy="1685036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 en bra handhygien!</a:t>
            </a:r>
          </a:p>
        </p:txBody>
      </p:sp>
      <p:sp>
        <p:nvSpPr>
          <p:cNvPr id="9" name="Moln 8">
            <a:extLst>
              <a:ext uri="{FF2B5EF4-FFF2-40B4-BE49-F238E27FC236}">
                <a16:creationId xmlns:a16="http://schemas.microsoft.com/office/drawing/2014/main" id="{1020F21A-7CAF-645D-89F8-009E1D46E8AA}"/>
              </a:ext>
            </a:extLst>
          </p:cNvPr>
          <p:cNvSpPr/>
          <p:nvPr/>
        </p:nvSpPr>
        <p:spPr>
          <a:xfrm>
            <a:off x="7085076" y="72191"/>
            <a:ext cx="3339084" cy="1753434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2400" dirty="0"/>
          </a:p>
          <a:p>
            <a:pPr algn="ctr"/>
            <a:r>
              <a:rPr lang="sv-SE" sz="2000" dirty="0"/>
              <a:t>För det mesta går det över av sig själv!</a:t>
            </a:r>
          </a:p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8710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911EBC-3647-F260-464A-E44ACAA62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</a:rPr>
              <a:t>Hosta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09D1566-0B63-A8FD-1C6C-B05E2D582E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solidFill>
                  <a:schemeClr val="accent6"/>
                </a:solidFill>
              </a:rPr>
              <a:t>Vad kan du göra själv?</a:t>
            </a:r>
          </a:p>
          <a:p>
            <a:r>
              <a:rPr lang="sv-SE" sz="2400" dirty="0"/>
              <a:t>Se till att barnet dricker mycket.</a:t>
            </a:r>
          </a:p>
          <a:p>
            <a:r>
              <a:rPr lang="sv-SE" sz="2400" dirty="0"/>
              <a:t>Amma/flaskmata oftare.</a:t>
            </a:r>
          </a:p>
          <a:p>
            <a:r>
              <a:rPr lang="sv-SE" sz="2400" dirty="0"/>
              <a:t>Höj huvudändan på sängen</a:t>
            </a:r>
            <a:r>
              <a:rPr lang="sv-SE" dirty="0"/>
              <a:t>.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F88606A-7E4C-F188-27D0-1F005A25DAB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solidFill>
                  <a:schemeClr val="accent6"/>
                </a:solidFill>
              </a:rPr>
              <a:t>Sök vård om ditt barn har:</a:t>
            </a:r>
          </a:p>
          <a:p>
            <a:r>
              <a:rPr lang="sv-SE" sz="2400" dirty="0"/>
              <a:t>andningsbesvär</a:t>
            </a:r>
          </a:p>
          <a:p>
            <a:r>
              <a:rPr lang="sv-SE" sz="2400" dirty="0"/>
              <a:t>feber</a:t>
            </a:r>
          </a:p>
          <a:p>
            <a:r>
              <a:rPr lang="sv-SE" sz="2400" dirty="0"/>
              <a:t>hostat länge (veckor).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AE6C542-5FFF-46E1-AC7F-783887FB56CC}"/>
              </a:ext>
            </a:extLst>
          </p:cNvPr>
          <p:cNvSpPr txBox="1"/>
          <p:nvPr/>
        </p:nvSpPr>
        <p:spPr>
          <a:xfrm>
            <a:off x="6585098" y="4883884"/>
            <a:ext cx="3462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3"/>
              </a:rPr>
              <a:t>Hosta hos barn - 1177</a:t>
            </a:r>
            <a:endParaRPr lang="sv-SE" dirty="0"/>
          </a:p>
        </p:txBody>
      </p:sp>
      <p:sp>
        <p:nvSpPr>
          <p:cNvPr id="3" name="Moln 2">
            <a:extLst>
              <a:ext uri="{FF2B5EF4-FFF2-40B4-BE49-F238E27FC236}">
                <a16:creationId xmlns:a16="http://schemas.microsoft.com/office/drawing/2014/main" id="{89197AD0-0912-3CB0-029D-3EBAE206190C}"/>
              </a:ext>
            </a:extLst>
          </p:cNvPr>
          <p:cNvSpPr/>
          <p:nvPr/>
        </p:nvSpPr>
        <p:spPr>
          <a:xfrm>
            <a:off x="1582763" y="4194532"/>
            <a:ext cx="4052493" cy="2117368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sv-SE" sz="2600" dirty="0"/>
          </a:p>
          <a:p>
            <a:r>
              <a:rPr lang="sv-SE" sz="2400" dirty="0"/>
              <a:t>Hosta är inte helt lätt att behandla. Hostmedicin har tveksam effekt.</a:t>
            </a:r>
          </a:p>
        </p:txBody>
      </p:sp>
    </p:spTree>
    <p:extLst>
      <p:ext uri="{BB962C8B-B14F-4D97-AF65-F5344CB8AC3E}">
        <p14:creationId xmlns:p14="http://schemas.microsoft.com/office/powerpoint/2010/main" val="2899517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222920-F119-C3D3-489E-ABDA85A03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</a:rPr>
              <a:t>Ont i öronen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9FB6BE8-0EC2-61BD-C5B0-256A959CAF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accent6"/>
                </a:solidFill>
              </a:rPr>
              <a:t>Vad kan du göra själv?</a:t>
            </a:r>
          </a:p>
          <a:p>
            <a:r>
              <a:rPr lang="sv-SE" sz="2400" dirty="0"/>
              <a:t>Höja huvudändan.</a:t>
            </a:r>
          </a:p>
          <a:p>
            <a:r>
              <a:rPr lang="sv-SE" sz="2400" dirty="0"/>
              <a:t>Ge koksaltdroppar eller näsdroppar.</a:t>
            </a:r>
          </a:p>
          <a:p>
            <a:r>
              <a:rPr lang="sv-SE" sz="2400" dirty="0"/>
              <a:t>Ge smärtstillande.</a:t>
            </a:r>
          </a:p>
          <a:p>
            <a:r>
              <a:rPr lang="sv-SE" sz="2400" dirty="0"/>
              <a:t>Skydda örat från vatten.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B7C20B7-9A18-A589-4DC7-CF74BF1A4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accent6"/>
                </a:solidFill>
              </a:rPr>
              <a:t>Sök vård om ditt barn har:</a:t>
            </a:r>
          </a:p>
          <a:p>
            <a:r>
              <a:rPr lang="sv-SE" sz="2400" dirty="0"/>
              <a:t>ont i mer än ett dygn eller har feber</a:t>
            </a:r>
          </a:p>
          <a:p>
            <a:r>
              <a:rPr lang="sv-SE" sz="2400" dirty="0"/>
              <a:t>om trumhinnan har spruckit.</a:t>
            </a:r>
          </a:p>
          <a:p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C398F3FD-1B2D-63E6-F77F-3D9031A399EC}"/>
              </a:ext>
            </a:extLst>
          </p:cNvPr>
          <p:cNvSpPr txBox="1"/>
          <p:nvPr/>
        </p:nvSpPr>
        <p:spPr>
          <a:xfrm>
            <a:off x="519223" y="5163298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SE" dirty="0">
              <a:hlinkClick r:id="rId2"/>
            </a:endParaRPr>
          </a:p>
          <a:p>
            <a:r>
              <a:rPr lang="sv-SE" dirty="0">
                <a:hlinkClick r:id="rId2"/>
              </a:rPr>
              <a:t>Öroninflammation - 1177</a:t>
            </a:r>
            <a:endParaRPr lang="sv-SE" dirty="0"/>
          </a:p>
        </p:txBody>
      </p:sp>
      <p:sp>
        <p:nvSpPr>
          <p:cNvPr id="3" name="Moln 2">
            <a:extLst>
              <a:ext uri="{FF2B5EF4-FFF2-40B4-BE49-F238E27FC236}">
                <a16:creationId xmlns:a16="http://schemas.microsoft.com/office/drawing/2014/main" id="{B9D0ABF2-2D06-E0A2-4104-2189B365B9CD}"/>
              </a:ext>
            </a:extLst>
          </p:cNvPr>
          <p:cNvSpPr/>
          <p:nvPr/>
        </p:nvSpPr>
        <p:spPr>
          <a:xfrm>
            <a:off x="4379976" y="3931919"/>
            <a:ext cx="6729984" cy="2851341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2400" dirty="0"/>
              <a:t>För det mesta går öroninflammation över men </a:t>
            </a:r>
            <a:r>
              <a:rPr lang="sv-SE" sz="2400" b="1" dirty="0"/>
              <a:t>sök genast vård om ditt barn</a:t>
            </a:r>
            <a:r>
              <a:rPr lang="sv-SE" sz="2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är mycket sjukt eller kräks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är svullen bakom örat</a:t>
            </a:r>
            <a:r>
              <a:rPr lang="sv-SE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4377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BF3550-C343-EF9A-FDCA-2FE235AD3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</a:rPr>
              <a:t>Magsjuka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C057FBA-61FB-131C-DA15-4DD1C78094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accent6"/>
                </a:solidFill>
              </a:rPr>
              <a:t>Vad kan du göra själv?</a:t>
            </a:r>
          </a:p>
          <a:p>
            <a:pPr marL="0" indent="0">
              <a:buNone/>
            </a:pPr>
            <a:r>
              <a:rPr lang="sv-SE" sz="2200" dirty="0"/>
              <a:t>Undvika uttorkning:</a:t>
            </a:r>
          </a:p>
          <a:p>
            <a:pPr lvl="1"/>
            <a:r>
              <a:rPr lang="sv-SE" sz="2200" dirty="0"/>
              <a:t>Ge vätska, gärna vätskeersättning</a:t>
            </a:r>
          </a:p>
          <a:p>
            <a:pPr lvl="1"/>
            <a:r>
              <a:rPr lang="sv-SE" sz="2200" dirty="0"/>
              <a:t>amma/flaskmata, lite och ofta.</a:t>
            </a:r>
          </a:p>
          <a:p>
            <a:pPr lvl="1"/>
            <a:r>
              <a:rPr lang="sv-SE" sz="2200" dirty="0"/>
              <a:t>Ge små mängder vätska, var 5:e minut, om barnet kräks ofta.</a:t>
            </a:r>
          </a:p>
          <a:p>
            <a:pPr lvl="1"/>
            <a:r>
              <a:rPr lang="sv-SE" sz="2200" dirty="0"/>
              <a:t>Ge vätska med sked eller spruta i munnen.</a:t>
            </a:r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0223C80-F56C-7093-AE0E-E11A302AD93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accent6"/>
                </a:solidFill>
              </a:rPr>
              <a:t>Sök vård om ditt barn:</a:t>
            </a:r>
          </a:p>
          <a:p>
            <a:r>
              <a:rPr lang="sv-SE" sz="2200" dirty="0"/>
              <a:t>är yngre än 6 månader och  kräks och har diarré</a:t>
            </a:r>
          </a:p>
          <a:p>
            <a:r>
              <a:rPr lang="sv-SE" sz="2200" dirty="0"/>
              <a:t>inte blir bättre inom ett dygn</a:t>
            </a:r>
          </a:p>
          <a:p>
            <a:r>
              <a:rPr lang="sv-SE" sz="2200" dirty="0"/>
              <a:t>har löst bajs i mer än 2 veckor</a:t>
            </a:r>
            <a:r>
              <a:rPr lang="sv-SE" sz="2600" dirty="0"/>
              <a:t>.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b="1" dirty="0">
                <a:solidFill>
                  <a:schemeClr val="accent6"/>
                </a:solidFill>
              </a:rPr>
              <a:t>Sök genast vård </a:t>
            </a:r>
            <a:r>
              <a:rPr lang="sv-SE" dirty="0">
                <a:solidFill>
                  <a:schemeClr val="accent6"/>
                </a:solidFill>
              </a:rPr>
              <a:t>om ditt barn:</a:t>
            </a:r>
          </a:p>
          <a:p>
            <a:r>
              <a:rPr lang="sv-SE" sz="2200" dirty="0"/>
              <a:t>är mycket sjukt</a:t>
            </a:r>
          </a:p>
          <a:p>
            <a:r>
              <a:rPr lang="sv-SE" sz="2200" dirty="0"/>
              <a:t>inte får i sig någon vätska eller kissar dåligt</a:t>
            </a:r>
          </a:p>
          <a:p>
            <a:r>
              <a:rPr lang="sv-SE" sz="2200" dirty="0"/>
              <a:t>har ihållande ont i magen </a:t>
            </a:r>
          </a:p>
          <a:p>
            <a:r>
              <a:rPr lang="sv-SE" sz="2200" dirty="0"/>
              <a:t>har blod i kräk eller i bajs.</a:t>
            </a:r>
            <a:r>
              <a:rPr lang="sv-SE" dirty="0"/>
              <a:t>	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1C00DD4-4D69-DBB3-7F2C-A227A52EB222}"/>
              </a:ext>
            </a:extLst>
          </p:cNvPr>
          <p:cNvSpPr txBox="1"/>
          <p:nvPr/>
        </p:nvSpPr>
        <p:spPr>
          <a:xfrm>
            <a:off x="6367131" y="5988734"/>
            <a:ext cx="32659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SE" dirty="0">
              <a:hlinkClick r:id="rId2"/>
            </a:endParaRPr>
          </a:p>
          <a:p>
            <a:r>
              <a:rPr lang="sv-SE" dirty="0">
                <a:hlinkClick r:id="rId2"/>
              </a:rPr>
              <a:t>Magsjuka hos små barn - 1177</a:t>
            </a:r>
            <a:endParaRPr lang="sv-SE" dirty="0"/>
          </a:p>
        </p:txBody>
      </p:sp>
      <p:sp>
        <p:nvSpPr>
          <p:cNvPr id="3" name="Moln 2">
            <a:extLst>
              <a:ext uri="{FF2B5EF4-FFF2-40B4-BE49-F238E27FC236}">
                <a16:creationId xmlns:a16="http://schemas.microsoft.com/office/drawing/2014/main" id="{21748164-7932-0F87-30E9-1AB4F1F233F9}"/>
              </a:ext>
            </a:extLst>
          </p:cNvPr>
          <p:cNvSpPr/>
          <p:nvPr/>
        </p:nvSpPr>
        <p:spPr>
          <a:xfrm>
            <a:off x="685800" y="4401880"/>
            <a:ext cx="4619626" cy="1580744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1" algn="ctr"/>
            <a:r>
              <a:rPr lang="sv-SE" sz="2600" dirty="0"/>
              <a:t>Ge det barnet vill äta.</a:t>
            </a:r>
            <a:br>
              <a:rPr lang="sv-SE" sz="2600" dirty="0"/>
            </a:br>
            <a:r>
              <a:rPr lang="sv-SE" sz="2600" b="1" dirty="0"/>
              <a:t>Isglass</a:t>
            </a:r>
            <a:r>
              <a:rPr lang="sv-SE" sz="2600" dirty="0"/>
              <a:t> är bra!</a:t>
            </a:r>
          </a:p>
        </p:txBody>
      </p:sp>
    </p:spTree>
    <p:extLst>
      <p:ext uri="{BB962C8B-B14F-4D97-AF65-F5344CB8AC3E}">
        <p14:creationId xmlns:p14="http://schemas.microsoft.com/office/powerpoint/2010/main" val="1980325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16A19A-85D4-F764-9FEF-165657894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</a:rPr>
              <a:t>Ögoninflammation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F0F1361-B5EE-DB88-3C3E-F6D159689BD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solidFill>
                  <a:schemeClr val="accent6"/>
                </a:solidFill>
              </a:rPr>
              <a:t>Vad kan du göra själv?</a:t>
            </a:r>
          </a:p>
          <a:p>
            <a:r>
              <a:rPr lang="sv-SE" sz="2400" dirty="0"/>
              <a:t>Tvätta ögonen från ögonvrån in mot näsan med ljummet vatten flera gånger per dag.</a:t>
            </a:r>
          </a:p>
          <a:p>
            <a:r>
              <a:rPr lang="sv-SE" sz="2400" dirty="0"/>
              <a:t>Tvätta handduk, örngott och  ”gosefilt” ofta.</a:t>
            </a:r>
          </a:p>
          <a:p>
            <a:r>
              <a:rPr lang="sv-SE" sz="2400" dirty="0"/>
              <a:t>Träffa inte andra barn om ögonen är väldigt kladdiga.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9A26804-3F4F-FF02-C56D-66FE25B8F6B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solidFill>
                  <a:schemeClr val="accent6"/>
                </a:solidFill>
              </a:rPr>
              <a:t>Sök vård om ditt barn har:</a:t>
            </a:r>
          </a:p>
          <a:p>
            <a:r>
              <a:rPr lang="sv-SE" sz="2400" dirty="0"/>
              <a:t>besvär  i mer än 1 vecka</a:t>
            </a:r>
          </a:p>
          <a:p>
            <a:r>
              <a:rPr lang="sv-SE" sz="2400" dirty="0"/>
              <a:t>uttalade besvär</a:t>
            </a:r>
          </a:p>
          <a:p>
            <a:r>
              <a:rPr lang="sv-SE" sz="2400" dirty="0"/>
              <a:t>rodnad ögonvita</a:t>
            </a:r>
          </a:p>
          <a:p>
            <a:r>
              <a:rPr lang="sv-SE" sz="2400" dirty="0"/>
              <a:t>kraftigt tårflöde</a:t>
            </a:r>
          </a:p>
          <a:p>
            <a:r>
              <a:rPr lang="sv-SE" sz="2400" dirty="0"/>
              <a:t>ljuskänslighet.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D7A6ABB-D41D-8FFA-CBF1-6D60AE2430A4}"/>
              </a:ext>
            </a:extLst>
          </p:cNvPr>
          <p:cNvSpPr txBox="1"/>
          <p:nvPr/>
        </p:nvSpPr>
        <p:spPr>
          <a:xfrm>
            <a:off x="8068340" y="5053145"/>
            <a:ext cx="31605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SE" dirty="0">
              <a:hlinkClick r:id="rId2"/>
            </a:endParaRPr>
          </a:p>
          <a:p>
            <a:r>
              <a:rPr lang="sv-SE" dirty="0">
                <a:hlinkClick r:id="rId2"/>
              </a:rPr>
              <a:t>Ögoninflammation - 1177</a:t>
            </a:r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CEF4900-1A7F-CED8-131A-12392E35A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872" y="4801132"/>
            <a:ext cx="3690398" cy="179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00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7E0167-1E66-6E21-3823-BF10EDB67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992" y="270388"/>
            <a:ext cx="10515600" cy="1325563"/>
          </a:xfrm>
        </p:spPr>
        <p:txBody>
          <a:bodyPr/>
          <a:lstStyle/>
          <a:p>
            <a:r>
              <a:rPr lang="sv-SE" b="1" dirty="0">
                <a:solidFill>
                  <a:schemeClr val="accent6"/>
                </a:solidFill>
              </a:rPr>
              <a:t>Feber är ingen sjukdom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5D38C1C-C051-E9D7-17E5-A62F534E0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0248" y="1449614"/>
            <a:ext cx="5181600" cy="28565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accent6"/>
                </a:solidFill>
              </a:rPr>
              <a:t>Vad kan du göra själv?</a:t>
            </a:r>
          </a:p>
          <a:p>
            <a:r>
              <a:rPr lang="sv-SE" sz="2600" dirty="0"/>
              <a:t>Låt barnet avgöra vad hen orkar.  </a:t>
            </a:r>
          </a:p>
          <a:p>
            <a:r>
              <a:rPr lang="sv-SE" sz="2600" dirty="0"/>
              <a:t>Erbjuda extra vätska.</a:t>
            </a:r>
          </a:p>
          <a:p>
            <a:r>
              <a:rPr lang="sv-SE" sz="2600" dirty="0"/>
              <a:t>Anpassa rumstemperatur och kläder efter behov.</a:t>
            </a:r>
          </a:p>
          <a:p>
            <a:r>
              <a:rPr lang="sv-SE" sz="2600" dirty="0"/>
              <a:t>Ge febernedsättande om barnet verkar må dåligt.</a:t>
            </a:r>
          </a:p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0987A1C-0629-310D-E0DF-BCD073A06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7504" y="1456293"/>
            <a:ext cx="5181600" cy="409920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accent6"/>
                </a:solidFill>
              </a:rPr>
              <a:t>Sök vård om ditt barn har:</a:t>
            </a:r>
          </a:p>
          <a:p>
            <a:r>
              <a:rPr lang="sv-SE" sz="2400" dirty="0"/>
              <a:t>feber i mer än 4 dagar.</a:t>
            </a:r>
            <a:br>
              <a:rPr lang="sv-SE" sz="2400" dirty="0"/>
            </a:br>
            <a:endParaRPr lang="sv-SE" sz="2400" dirty="0"/>
          </a:p>
          <a:p>
            <a:pPr marL="0" indent="0">
              <a:buNone/>
            </a:pPr>
            <a:r>
              <a:rPr lang="sv-SE" b="1" dirty="0">
                <a:solidFill>
                  <a:schemeClr val="accent6"/>
                </a:solidFill>
              </a:rPr>
              <a:t>Sök genast vård </a:t>
            </a:r>
            <a:r>
              <a:rPr lang="sv-SE" dirty="0">
                <a:solidFill>
                  <a:schemeClr val="accent6"/>
                </a:solidFill>
              </a:rPr>
              <a:t>om ditt barn:</a:t>
            </a:r>
          </a:p>
          <a:p>
            <a:r>
              <a:rPr lang="sv-SE" sz="2400" dirty="0"/>
              <a:t>har mer än 41 grader </a:t>
            </a:r>
          </a:p>
          <a:p>
            <a:r>
              <a:rPr lang="sv-SE" sz="2400" dirty="0"/>
              <a:t>är yngre än 3 månader </a:t>
            </a:r>
          </a:p>
          <a:p>
            <a:r>
              <a:rPr lang="sv-SE" sz="2400" dirty="0"/>
              <a:t>är yngre än 6 månader  och inte har förkylningssymtom</a:t>
            </a:r>
          </a:p>
          <a:p>
            <a:r>
              <a:rPr lang="sv-SE" sz="2400" dirty="0"/>
              <a:t>är väldigt sjuk och inte får i sig någon vätska eller kissar dåligt</a:t>
            </a:r>
          </a:p>
          <a:p>
            <a:r>
              <a:rPr lang="sv-SE" sz="2400" dirty="0"/>
              <a:t>har varit i ett tropiskt land</a:t>
            </a:r>
          </a:p>
          <a:p>
            <a:r>
              <a:rPr lang="sv-SE" sz="2400" dirty="0"/>
              <a:t>har feberkramp för första gången (112).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1477F07-34AF-BF4D-B3D0-1993FF0D54B9}"/>
              </a:ext>
            </a:extLst>
          </p:cNvPr>
          <p:cNvSpPr txBox="1"/>
          <p:nvPr/>
        </p:nvSpPr>
        <p:spPr>
          <a:xfrm>
            <a:off x="6096000" y="5555498"/>
            <a:ext cx="34467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3"/>
              </a:rPr>
              <a:t>Feber hos barn - 1177</a:t>
            </a:r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AFBC3A7-A77B-D4C6-D667-612A4BAB3DCB}"/>
              </a:ext>
            </a:extLst>
          </p:cNvPr>
          <p:cNvSpPr txBox="1"/>
          <p:nvPr/>
        </p:nvSpPr>
        <p:spPr>
          <a:xfrm>
            <a:off x="6096000" y="6058900"/>
            <a:ext cx="40634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4"/>
              </a:rPr>
              <a:t>Feber - Rikshandboken i barnhälsovård</a:t>
            </a:r>
            <a:endParaRPr lang="sv-SE" dirty="0"/>
          </a:p>
        </p:txBody>
      </p:sp>
      <p:sp>
        <p:nvSpPr>
          <p:cNvPr id="19" name="Moln 18">
            <a:extLst>
              <a:ext uri="{FF2B5EF4-FFF2-40B4-BE49-F238E27FC236}">
                <a16:creationId xmlns:a16="http://schemas.microsoft.com/office/drawing/2014/main" id="{028D0CFA-10D8-6694-AFF1-7865B771C409}"/>
              </a:ext>
            </a:extLst>
          </p:cNvPr>
          <p:cNvSpPr/>
          <p:nvPr/>
        </p:nvSpPr>
        <p:spPr>
          <a:xfrm>
            <a:off x="1133856" y="4562856"/>
            <a:ext cx="4507992" cy="1865376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dirty="0"/>
              <a:t>Ge det barnet vill ha.</a:t>
            </a:r>
            <a:br>
              <a:rPr lang="sv-SE" sz="2400" dirty="0"/>
            </a:br>
            <a:r>
              <a:rPr lang="sv-SE" sz="2400" dirty="0"/>
              <a:t>Isglass är bra!</a:t>
            </a:r>
          </a:p>
        </p:txBody>
      </p:sp>
    </p:spTree>
    <p:extLst>
      <p:ext uri="{BB962C8B-B14F-4D97-AF65-F5344CB8AC3E}">
        <p14:creationId xmlns:p14="http://schemas.microsoft.com/office/powerpoint/2010/main" val="3575652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1F0943-8A47-4922-DBEB-2FDBB299A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</a:rPr>
              <a:t>Antibiotika?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A772E76-781B-E48E-7C5E-7ECBB34F1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275"/>
            <a:ext cx="10515600" cy="4351338"/>
          </a:xfrm>
        </p:spPr>
        <p:txBody>
          <a:bodyPr/>
          <a:lstStyle/>
          <a:p>
            <a:endParaRPr lang="sv-SE" dirty="0"/>
          </a:p>
          <a:p>
            <a:r>
              <a:rPr lang="sv-SE" dirty="0"/>
              <a:t>Inte för säkerhets skull.</a:t>
            </a:r>
          </a:p>
          <a:p>
            <a:r>
              <a:rPr lang="sv-SE" dirty="0"/>
              <a:t>Ge lite tid och tålamod.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DB53771-6EDD-8082-A264-1F8FA80CE4DD}"/>
              </a:ext>
            </a:extLst>
          </p:cNvPr>
          <p:cNvSpPr txBox="1"/>
          <p:nvPr/>
        </p:nvSpPr>
        <p:spPr>
          <a:xfrm>
            <a:off x="976423" y="5768613"/>
            <a:ext cx="2096386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sv-SE" dirty="0"/>
          </a:p>
          <a:p>
            <a:r>
              <a:rPr lang="sv-SE" dirty="0">
                <a:hlinkClick r:id="rId2"/>
              </a:rPr>
              <a:t>Antibiotika - 1177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56208F8-F190-65AF-5A89-1B64E89BA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6595" y="1770805"/>
            <a:ext cx="5164069" cy="5054777"/>
          </a:xfrm>
          <a:prstGeom prst="rect">
            <a:avLst/>
          </a:prstGeom>
        </p:spPr>
      </p:pic>
      <p:sp>
        <p:nvSpPr>
          <p:cNvPr id="8" name="Moln 7">
            <a:extLst>
              <a:ext uri="{FF2B5EF4-FFF2-40B4-BE49-F238E27FC236}">
                <a16:creationId xmlns:a16="http://schemas.microsoft.com/office/drawing/2014/main" id="{0F2F8607-64C0-85FB-31F2-9BB4085C92AB}"/>
              </a:ext>
            </a:extLst>
          </p:cNvPr>
          <p:cNvSpPr/>
          <p:nvPr/>
        </p:nvSpPr>
        <p:spPr>
          <a:xfrm>
            <a:off x="838200" y="3265056"/>
            <a:ext cx="4626935" cy="2175669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600" dirty="0"/>
              <a:t>Kroppen klarar av att bekämpa många infektioner själv, utan antibiotika. </a:t>
            </a:r>
            <a:endParaRPr lang="sv-SE" sz="2600" dirty="0">
              <a:solidFill>
                <a:schemeClr val="tx1"/>
              </a:solidFill>
            </a:endParaRPr>
          </a:p>
        </p:txBody>
      </p:sp>
      <p:sp>
        <p:nvSpPr>
          <p:cNvPr id="10" name="Tankebubbla: moln 9">
            <a:extLst>
              <a:ext uri="{FF2B5EF4-FFF2-40B4-BE49-F238E27FC236}">
                <a16:creationId xmlns:a16="http://schemas.microsoft.com/office/drawing/2014/main" id="{E2877C31-2039-7466-AC5B-31F89E53199F}"/>
              </a:ext>
            </a:extLst>
          </p:cNvPr>
          <p:cNvSpPr/>
          <p:nvPr/>
        </p:nvSpPr>
        <p:spPr>
          <a:xfrm>
            <a:off x="7092696" y="32418"/>
            <a:ext cx="4099560" cy="2757068"/>
          </a:xfrm>
          <a:prstGeom prst="cloudCallout">
            <a:avLst>
              <a:gd name="adj1" fmla="val -23063"/>
              <a:gd name="adj2" fmla="val 7145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600" dirty="0">
                <a:solidFill>
                  <a:schemeClr val="tx1"/>
                </a:solidFill>
              </a:rPr>
              <a:t>”Kan jag ha nytta av antibiotika? </a:t>
            </a:r>
            <a:br>
              <a:rPr lang="sv-SE" sz="2600" dirty="0">
                <a:solidFill>
                  <a:schemeClr val="tx1"/>
                </a:solidFill>
              </a:rPr>
            </a:br>
            <a:r>
              <a:rPr lang="sv-SE" sz="2600" dirty="0">
                <a:solidFill>
                  <a:schemeClr val="tx1"/>
                </a:solidFill>
              </a:rPr>
              <a:t>Är nyttan större än riskerna?”</a:t>
            </a:r>
          </a:p>
        </p:txBody>
      </p:sp>
    </p:spTree>
    <p:extLst>
      <p:ext uri="{BB962C8B-B14F-4D97-AF65-F5344CB8AC3E}">
        <p14:creationId xmlns:p14="http://schemas.microsoft.com/office/powerpoint/2010/main" val="1512301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B7CD6-314C-E6DE-9F2D-2F430E804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0682"/>
            <a:ext cx="3687041" cy="2368317"/>
          </a:xfrm>
        </p:spPr>
        <p:txBody>
          <a:bodyPr anchor="t">
            <a:normAutofit/>
          </a:bodyPr>
          <a:lstStyle/>
          <a:p>
            <a:pPr algn="ctr"/>
            <a:r>
              <a:rPr lang="sv-SE" b="1" dirty="0">
                <a:solidFill>
                  <a:schemeClr val="accent6"/>
                </a:solidFill>
              </a:rPr>
              <a:t>Hur ska jag söka vård?</a:t>
            </a:r>
          </a:p>
        </p:txBody>
      </p:sp>
      <p:pic>
        <p:nvPicPr>
          <p:cNvPr id="5" name="Bildobjekt 4" descr="En bild som visar Teckensnitt, Grafik, röd, logotyp&#10;&#10;AI-genererat innehåll kan vara felaktigt.">
            <a:extLst>
              <a:ext uri="{FF2B5EF4-FFF2-40B4-BE49-F238E27FC236}">
                <a16:creationId xmlns:a16="http://schemas.microsoft.com/office/drawing/2014/main" id="{CB685C3C-F485-C8ED-70B8-320A8DB3E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306" y="3354589"/>
            <a:ext cx="3648941" cy="1838187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B1482F-C195-FF34-F655-9BBA34D4C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8086" y="1035843"/>
            <a:ext cx="6005713" cy="4945857"/>
          </a:xfrm>
        </p:spPr>
        <p:txBody>
          <a:bodyPr>
            <a:normAutofit/>
          </a:bodyPr>
          <a:lstStyle/>
          <a:p>
            <a:r>
              <a:rPr lang="sv-SE" b="1" dirty="0"/>
              <a:t>Ring 1177 </a:t>
            </a:r>
            <a:br>
              <a:rPr lang="sv-SE" b="1" dirty="0"/>
            </a:br>
            <a:r>
              <a:rPr lang="sv-SE" dirty="0"/>
              <a:t>om du vill ha sjukvårdsrådgivning, du kan få hjälp att bedöma symtom, råd om vad du kan göra själv eller hjälp med var du kan söka vård</a:t>
            </a:r>
          </a:p>
          <a:p>
            <a:r>
              <a:rPr lang="sv-SE" b="1" dirty="0"/>
              <a:t>Kontakta en vårdcentral </a:t>
            </a:r>
            <a:br>
              <a:rPr lang="sv-SE" b="1" dirty="0"/>
            </a:br>
            <a:r>
              <a:rPr lang="sv-SE" dirty="0"/>
              <a:t>om du tror att ditt barn behöver vård</a:t>
            </a:r>
          </a:p>
          <a:p>
            <a:r>
              <a:rPr lang="sv-SE" b="1" dirty="0"/>
              <a:t>Ring 112 </a:t>
            </a:r>
            <a:br>
              <a:rPr lang="sv-SE" b="1" dirty="0"/>
            </a:br>
            <a:r>
              <a:rPr lang="sv-SE" dirty="0"/>
              <a:t>om ditt barn är mycket sjukt eller okontaktbart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D2D829D-2830-5F07-E40B-C351944AB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21FC5EF-435E-F74E-11C5-A935C7066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CF3CE81-94AA-585B-379D-CB757AFCC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63494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83C9429-25EE-4049-B259-EC20CBEC848F}">
  <we:reference id="33491e4f-5d38-4c24-85cb-c5144f8a0d2f" version="1.0.0.0" store="EXCatalog" storeType="EXCatalog"/>
  <we:alternateReferences/>
  <we:properties>
    <we:property name="Office.AutoShowTaskpaneWithDocument" value="false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01cabb7-d1db-45d5-a6da-02a8bbb04ecd" xsi:nil="true"/>
    <lcf76f155ced4ddcb4097134ff3c332f xmlns="b1d1f76e-d2f3-45c7-8213-eaec473726b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3B00932A35F704A8752CD63BBF0D5A0" ma:contentTypeVersion="16" ma:contentTypeDescription="Skapa ett nytt dokument." ma:contentTypeScope="" ma:versionID="f8129e3f68b361983bd9ee43700f5061">
  <xsd:schema xmlns:xsd="http://www.w3.org/2001/XMLSchema" xmlns:xs="http://www.w3.org/2001/XMLSchema" xmlns:p="http://schemas.microsoft.com/office/2006/metadata/properties" xmlns:ns2="b1d1f76e-d2f3-45c7-8213-eaec473726bc" xmlns:ns3="701cabb7-d1db-45d5-a6da-02a8bbb04ecd" targetNamespace="http://schemas.microsoft.com/office/2006/metadata/properties" ma:root="true" ma:fieldsID="98dbca91dc561202003eacfefd8222de" ns2:_="" ns3:_="">
    <xsd:import namespace="b1d1f76e-d2f3-45c7-8213-eaec473726bc"/>
    <xsd:import namespace="701cabb7-d1db-45d5-a6da-02a8bbb04e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1f76e-d2f3-45c7-8213-eaec473726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eringar" ma:readOnly="false" ma:fieldId="{5cf76f15-5ced-4ddc-b409-7134ff3c332f}" ma:taxonomyMulti="true" ma:sspId="d24b8daa-ea0d-4019-ac30-410f7b645d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1cabb7-d1db-45d5-a6da-02a8bbb04ec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387b625-df3f-47ab-b348-9672aa18e04c}" ma:internalName="TaxCatchAll" ma:showField="CatchAllData" ma:web="701cabb7-d1db-45d5-a6da-02a8bbb04e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F90A11-B869-406C-BEF9-45E9BE37C2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F26EEC-64A1-430F-8AE2-50DD956075E5}">
  <ds:schemaRefs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701cabb7-d1db-45d5-a6da-02a8bbb04ecd"/>
    <ds:schemaRef ds:uri="b1d1f76e-d2f3-45c7-8213-eaec473726bc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42C128D-768D-45BC-AF19-C413048AFB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d1f76e-d2f3-45c7-8213-eaec473726bc"/>
    <ds:schemaRef ds:uri="701cabb7-d1db-45d5-a6da-02a8bbb04e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b461ef0-8855-43db-9f77-77732f0bbc18}" enabled="0" method="" siteId="{9b461ef0-8855-43db-9f77-77732f0bbc1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686</Words>
  <Application>Microsoft Office PowerPoint</Application>
  <PresentationFormat>Bredbild</PresentationFormat>
  <Paragraphs>111</Paragraphs>
  <Slides>9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Office-tema</vt:lpstr>
      <vt:lpstr>Vanliga sjukdomstillstånd</vt:lpstr>
      <vt:lpstr>Snoriga näsor</vt:lpstr>
      <vt:lpstr>Hosta</vt:lpstr>
      <vt:lpstr>Ont i öronen</vt:lpstr>
      <vt:lpstr>Magsjuka</vt:lpstr>
      <vt:lpstr>Ögoninflammation</vt:lpstr>
      <vt:lpstr>Feber är ingen sjukdom</vt:lpstr>
      <vt:lpstr>Antibiotika?</vt:lpstr>
      <vt:lpstr>Hur ska jag söka vård?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Nygren Ulrika /Barnhälsovårdsenhet /Falun</dc:creator>
  <cp:lastModifiedBy>Hanna Sommarström</cp:lastModifiedBy>
  <cp:revision>35</cp:revision>
  <cp:lastPrinted>2025-10-03T08:02:40Z</cp:lastPrinted>
  <dcterms:created xsi:type="dcterms:W3CDTF">2025-08-01T08:25:23Z</dcterms:created>
  <dcterms:modified xsi:type="dcterms:W3CDTF">2026-08-26T10:42:34Z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0x010100A3B00932A35F704A8752CD63BBF0D5A0</vt:lpwstr>
  </property>
  <property fmtid="{D5CDD505-2E9C-101B-9397-08002B2CF9AE}" pid="3" name="MediaServiceImageTags">
    <vt:lpwstr/>
  </property>
</Properties>
</file>